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6" r:id="rId2"/>
  </p:sldMasterIdLst>
  <p:notesMasterIdLst>
    <p:notesMasterId r:id="rId12"/>
  </p:notesMasterIdLst>
  <p:handoutMasterIdLst>
    <p:handoutMasterId r:id="rId13"/>
  </p:handoutMasterIdLst>
  <p:sldIdLst>
    <p:sldId id="387" r:id="rId3"/>
    <p:sldId id="353" r:id="rId4"/>
    <p:sldId id="405" r:id="rId5"/>
    <p:sldId id="406" r:id="rId6"/>
    <p:sldId id="407" r:id="rId7"/>
    <p:sldId id="408" r:id="rId8"/>
    <p:sldId id="409" r:id="rId9"/>
    <p:sldId id="410" r:id="rId10"/>
    <p:sldId id="328" r:id="rId11"/>
  </p:sldIdLst>
  <p:sldSz cx="10693400" cy="7562850"/>
  <p:notesSz cx="10693400" cy="75628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F80"/>
    <a:srgbClr val="FFCC00"/>
    <a:srgbClr val="6EC4E7"/>
    <a:srgbClr val="F57F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17"/>
    <p:restoredTop sz="86410"/>
  </p:normalViewPr>
  <p:slideViewPr>
    <p:cSldViewPr>
      <p:cViewPr>
        <p:scale>
          <a:sx n="59" d="100"/>
          <a:sy n="59" d="100"/>
        </p:scale>
        <p:origin x="-3216" y="-76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1872" y="-77"/>
      </p:cViewPr>
      <p:guideLst>
        <p:guide orient="horz" pos="2382"/>
        <p:guide pos="33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6057900" y="0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C5A9FD-BEC2-4AEF-ADCE-FF76745012A5}" type="datetimeFigureOut">
              <a:rPr lang="it-IT" smtClean="0"/>
              <a:pPr/>
              <a:t>18/12/2017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7183438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6057900" y="7183438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7D7F1-46F5-429E-B8C8-65C4ADFF67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06340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F6D74A-4AF9-43F8-BECB-FCAD258CD078}" type="datetimeFigureOut">
              <a:rPr lang="it-IT" smtClean="0"/>
              <a:pPr/>
              <a:t>18/12/2017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0025" cy="2836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1069975" y="3592513"/>
            <a:ext cx="8553450" cy="34036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C5DCB3-4579-4863-AC27-E7A01D5C925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2391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5DCB3-4579-4863-AC27-E7A01D5C925C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5863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5DCB3-4579-4863-AC27-E7A01D5C925C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77716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5DCB3-4579-4863-AC27-E7A01D5C925C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2779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5DCB3-4579-4863-AC27-E7A01D5C925C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51643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5DCB3-4579-4863-AC27-E7A01D5C925C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31662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5DCB3-4579-4863-AC27-E7A01D5C925C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39209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5DCB3-4579-4863-AC27-E7A01D5C925C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4622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27300" y="6864394"/>
            <a:ext cx="1224280" cy="266700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 b="0" i="0">
                <a:solidFill>
                  <a:srgbClr val="231F20"/>
                </a:solidFill>
                <a:latin typeface="Palatino Linotype"/>
                <a:cs typeface="Palatino Linotype"/>
              </a:defRPr>
            </a:lvl1pPr>
          </a:lstStyle>
          <a:p>
            <a:pPr marL="12700" marR="5080">
              <a:lnSpc>
                <a:spcPts val="1000"/>
              </a:lnSpc>
              <a:spcBef>
                <a:spcPts val="5"/>
              </a:spcBef>
            </a:pPr>
            <a:r>
              <a:rPr spc="5" dirty="0">
                <a:solidFill>
                  <a:srgbClr val="FFFFFF"/>
                </a:solidFill>
              </a:rPr>
              <a:t>Progetto cofinanziato  </a:t>
            </a:r>
            <a:r>
              <a:rPr spc="-5" dirty="0">
                <a:solidFill>
                  <a:srgbClr val="FFFFFF"/>
                </a:solidFill>
              </a:rPr>
              <a:t>sul </a:t>
            </a:r>
            <a:r>
              <a:rPr spc="-10" dirty="0">
                <a:solidFill>
                  <a:srgbClr val="FFFFFF"/>
                </a:solidFill>
              </a:rPr>
              <a:t>bando</a:t>
            </a:r>
            <a:r>
              <a:rPr spc="-85" dirty="0">
                <a:solidFill>
                  <a:srgbClr val="FFFFFF"/>
                </a:solidFill>
              </a:rPr>
              <a:t> </a:t>
            </a:r>
            <a:r>
              <a:rPr spc="5" dirty="0">
                <a:solidFill>
                  <a:srgbClr val="FFFFFF"/>
                </a:solidFill>
              </a:rPr>
              <a:t>I1b12_cluster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201711" y="6872301"/>
            <a:ext cx="361950" cy="27940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1" i="0">
                <a:solidFill>
                  <a:srgbClr val="005080"/>
                </a:solidFill>
                <a:latin typeface="Trebuchet MS"/>
                <a:cs typeface="Trebuchet MS"/>
              </a:defRPr>
            </a:lvl1pPr>
          </a:lstStyle>
          <a:p>
            <a:pPr marL="180340">
              <a:lnSpc>
                <a:spcPts val="2085"/>
              </a:lnSpc>
            </a:pPr>
            <a:fld id="{81D60167-4931-47E6-BA6A-407CBD079E47}" type="slidenum">
              <a:rPr spc="50" dirty="0">
                <a:solidFill>
                  <a:srgbClr val="FFFFFF"/>
                </a:solidFill>
              </a:rPr>
              <a:pPr marL="180340">
                <a:lnSpc>
                  <a:spcPts val="2085"/>
                </a:lnSpc>
              </a:pPr>
              <a:t>‹N›</a:t>
            </a:fld>
            <a:endParaRPr spc="5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3375" cy="14605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735013" y="7010400"/>
            <a:ext cx="2406650" cy="401638"/>
          </a:xfrm>
          <a:prstGeom prst="rect">
            <a:avLst/>
          </a:prstGeom>
        </p:spPr>
        <p:txBody>
          <a:bodyPr/>
          <a:lstStyle/>
          <a:p>
            <a:fld id="{BF01F3F2-DD57-6042-8134-6A7BD3F12056}" type="datetimeFigureOut">
              <a:rPr lang="it-IT" smtClean="0"/>
              <a:t>18/12/2017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541713" y="7010400"/>
            <a:ext cx="3609975" cy="401638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7551738" y="7010400"/>
            <a:ext cx="2406650" cy="401638"/>
          </a:xfrm>
          <a:prstGeom prst="rect">
            <a:avLst/>
          </a:prstGeom>
        </p:spPr>
        <p:txBody>
          <a:bodyPr/>
          <a:lstStyle/>
          <a:p>
            <a:fld id="{9FC267B6-67B0-F145-8926-2E8027418C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1089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735013" y="7010400"/>
            <a:ext cx="2406650" cy="401638"/>
          </a:xfrm>
          <a:prstGeom prst="rect">
            <a:avLst/>
          </a:prstGeom>
        </p:spPr>
        <p:txBody>
          <a:bodyPr/>
          <a:lstStyle/>
          <a:p>
            <a:fld id="{BF01F3F2-DD57-6042-8134-6A7BD3F12056}" type="datetimeFigureOut">
              <a:rPr lang="it-IT" smtClean="0"/>
              <a:t>18/12/2017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541713" y="7010400"/>
            <a:ext cx="3609975" cy="401638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7551738" y="7010400"/>
            <a:ext cx="2406650" cy="401638"/>
          </a:xfrm>
          <a:prstGeom prst="rect">
            <a:avLst/>
          </a:prstGeom>
        </p:spPr>
        <p:txBody>
          <a:bodyPr/>
          <a:lstStyle/>
          <a:p>
            <a:fld id="{9FC267B6-67B0-F145-8926-2E8027418C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1968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36600" y="504825"/>
            <a:ext cx="3449638" cy="1763713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46600" y="1089025"/>
            <a:ext cx="5413375" cy="537368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9638" cy="4203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735013" y="7010400"/>
            <a:ext cx="2406650" cy="401638"/>
          </a:xfrm>
          <a:prstGeom prst="rect">
            <a:avLst/>
          </a:prstGeom>
        </p:spPr>
        <p:txBody>
          <a:bodyPr/>
          <a:lstStyle/>
          <a:p>
            <a:fld id="{BF01F3F2-DD57-6042-8134-6A7BD3F12056}" type="datetimeFigureOut">
              <a:rPr lang="it-IT" smtClean="0"/>
              <a:t>18/12/2017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541713" y="7010400"/>
            <a:ext cx="3609975" cy="401638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7551738" y="7010400"/>
            <a:ext cx="2406650" cy="401638"/>
          </a:xfrm>
          <a:prstGeom prst="rect">
            <a:avLst/>
          </a:prstGeom>
        </p:spPr>
        <p:txBody>
          <a:bodyPr/>
          <a:lstStyle/>
          <a:p>
            <a:fld id="{9FC267B6-67B0-F145-8926-2E8027418C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94619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36600" y="504825"/>
            <a:ext cx="3449638" cy="1763713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46600" y="1089025"/>
            <a:ext cx="5413375" cy="53736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9638" cy="4203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735013" y="7010400"/>
            <a:ext cx="2406650" cy="401638"/>
          </a:xfrm>
          <a:prstGeom prst="rect">
            <a:avLst/>
          </a:prstGeom>
        </p:spPr>
        <p:txBody>
          <a:bodyPr/>
          <a:lstStyle/>
          <a:p>
            <a:fld id="{BF01F3F2-DD57-6042-8134-6A7BD3F12056}" type="datetimeFigureOut">
              <a:rPr lang="it-IT" smtClean="0"/>
              <a:t>18/12/2017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541713" y="7010400"/>
            <a:ext cx="3609975" cy="401638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7551738" y="7010400"/>
            <a:ext cx="2406650" cy="401638"/>
          </a:xfrm>
          <a:prstGeom prst="rect">
            <a:avLst/>
          </a:prstGeom>
        </p:spPr>
        <p:txBody>
          <a:bodyPr/>
          <a:lstStyle/>
          <a:p>
            <a:fld id="{9FC267B6-67B0-F145-8926-2E8027418C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66408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3375" cy="14605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3375" cy="47990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735013" y="7010400"/>
            <a:ext cx="2406650" cy="401638"/>
          </a:xfrm>
          <a:prstGeom prst="rect">
            <a:avLst/>
          </a:prstGeom>
        </p:spPr>
        <p:txBody>
          <a:bodyPr/>
          <a:lstStyle/>
          <a:p>
            <a:fld id="{BF01F3F2-DD57-6042-8134-6A7BD3F12056}" type="datetimeFigureOut">
              <a:rPr lang="it-IT" smtClean="0"/>
              <a:t>18/12/2017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541713" y="7010400"/>
            <a:ext cx="3609975" cy="401638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551738" y="7010400"/>
            <a:ext cx="2406650" cy="401638"/>
          </a:xfrm>
          <a:prstGeom prst="rect">
            <a:avLst/>
          </a:prstGeom>
        </p:spPr>
        <p:txBody>
          <a:bodyPr/>
          <a:lstStyle/>
          <a:p>
            <a:fld id="{9FC267B6-67B0-F145-8926-2E8027418C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9765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653338" y="403225"/>
            <a:ext cx="2305050" cy="6408738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5925" cy="64087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735013" y="7010400"/>
            <a:ext cx="2406650" cy="401638"/>
          </a:xfrm>
          <a:prstGeom prst="rect">
            <a:avLst/>
          </a:prstGeom>
        </p:spPr>
        <p:txBody>
          <a:bodyPr/>
          <a:lstStyle/>
          <a:p>
            <a:fld id="{BF01F3F2-DD57-6042-8134-6A7BD3F12056}" type="datetimeFigureOut">
              <a:rPr lang="it-IT" smtClean="0"/>
              <a:t>18/12/2017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541713" y="7010400"/>
            <a:ext cx="3609975" cy="401638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551738" y="7010400"/>
            <a:ext cx="2406650" cy="401638"/>
          </a:xfrm>
          <a:prstGeom prst="rect">
            <a:avLst/>
          </a:prstGeom>
        </p:spPr>
        <p:txBody>
          <a:bodyPr/>
          <a:lstStyle/>
          <a:p>
            <a:fld id="{9FC267B6-67B0-F145-8926-2E8027418C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1539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27300" y="6864394"/>
            <a:ext cx="1224280" cy="266700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 b="0" i="0">
                <a:solidFill>
                  <a:srgbClr val="231F20"/>
                </a:solidFill>
                <a:latin typeface="Palatino Linotype"/>
                <a:cs typeface="Palatino Linotype"/>
              </a:defRPr>
            </a:lvl1pPr>
          </a:lstStyle>
          <a:p>
            <a:pPr marL="12700" marR="5080">
              <a:lnSpc>
                <a:spcPts val="1000"/>
              </a:lnSpc>
              <a:spcBef>
                <a:spcPts val="5"/>
              </a:spcBef>
            </a:pPr>
            <a:r>
              <a:rPr spc="5" dirty="0">
                <a:solidFill>
                  <a:srgbClr val="FFFFFF"/>
                </a:solidFill>
              </a:rPr>
              <a:t>Progetto cofinanziato  </a:t>
            </a:r>
            <a:r>
              <a:rPr spc="-5" dirty="0">
                <a:solidFill>
                  <a:srgbClr val="FFFFFF"/>
                </a:solidFill>
              </a:rPr>
              <a:t>sul </a:t>
            </a:r>
            <a:r>
              <a:rPr spc="-10" dirty="0">
                <a:solidFill>
                  <a:srgbClr val="FFFFFF"/>
                </a:solidFill>
              </a:rPr>
              <a:t>bando</a:t>
            </a:r>
            <a:r>
              <a:rPr spc="-85" dirty="0">
                <a:solidFill>
                  <a:srgbClr val="FFFFFF"/>
                </a:solidFill>
              </a:rPr>
              <a:t> </a:t>
            </a:r>
            <a:r>
              <a:rPr spc="5" dirty="0">
                <a:solidFill>
                  <a:srgbClr val="FFFFFF"/>
                </a:solidFill>
              </a:rPr>
              <a:t>I1b12_cluster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201711" y="6872301"/>
            <a:ext cx="361950" cy="27940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1" i="0">
                <a:solidFill>
                  <a:srgbClr val="005080"/>
                </a:solidFill>
                <a:latin typeface="Trebuchet MS"/>
                <a:cs typeface="Trebuchet MS"/>
              </a:defRPr>
            </a:lvl1pPr>
          </a:lstStyle>
          <a:p>
            <a:pPr marL="180340">
              <a:lnSpc>
                <a:spcPts val="2085"/>
              </a:lnSpc>
            </a:pPr>
            <a:fld id="{81D60167-4931-47E6-BA6A-407CBD079E47}" type="slidenum">
              <a:rPr spc="50" dirty="0">
                <a:solidFill>
                  <a:srgbClr val="FFFFFF"/>
                </a:solidFill>
              </a:rPr>
              <a:pPr marL="180340">
                <a:lnSpc>
                  <a:spcPts val="2085"/>
                </a:lnSpc>
              </a:pPr>
              <a:t>‹N›</a:t>
            </a:fld>
            <a:endParaRPr spc="5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 userDrawn="1"/>
        </p:nvSpPr>
        <p:spPr>
          <a:xfrm>
            <a:off x="0" y="0"/>
            <a:ext cx="10692130" cy="7570720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0" y="7560005"/>
                </a:moveTo>
                <a:lnTo>
                  <a:pt x="10692003" y="7560005"/>
                </a:lnTo>
                <a:lnTo>
                  <a:pt x="10692003" y="0"/>
                </a:lnTo>
                <a:lnTo>
                  <a:pt x="0" y="0"/>
                </a:lnTo>
                <a:lnTo>
                  <a:pt x="0" y="7560005"/>
                </a:lnTo>
                <a:close/>
              </a:path>
            </a:pathLst>
          </a:custGeom>
          <a:solidFill>
            <a:srgbClr val="005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9487141" y="7264924"/>
            <a:ext cx="186055" cy="111760"/>
          </a:xfrm>
          <a:custGeom>
            <a:avLst/>
            <a:gdLst/>
            <a:ahLst/>
            <a:cxnLst/>
            <a:rect l="l" t="t" r="r" b="b"/>
            <a:pathLst>
              <a:path w="186054" h="111759">
                <a:moveTo>
                  <a:pt x="34315" y="2501"/>
                </a:moveTo>
                <a:lnTo>
                  <a:pt x="0" y="2501"/>
                </a:lnTo>
                <a:lnTo>
                  <a:pt x="0" y="111493"/>
                </a:lnTo>
                <a:lnTo>
                  <a:pt x="37668" y="111493"/>
                </a:lnTo>
                <a:lnTo>
                  <a:pt x="37668" y="65468"/>
                </a:lnTo>
                <a:lnTo>
                  <a:pt x="39117" y="50255"/>
                </a:lnTo>
                <a:lnTo>
                  <a:pt x="43310" y="39631"/>
                </a:lnTo>
                <a:lnTo>
                  <a:pt x="50012" y="33401"/>
                </a:lnTo>
                <a:lnTo>
                  <a:pt x="58991" y="31368"/>
                </a:lnTo>
                <a:lnTo>
                  <a:pt x="184478" y="31368"/>
                </a:lnTo>
                <a:lnTo>
                  <a:pt x="184161" y="27437"/>
                </a:lnTo>
                <a:lnTo>
                  <a:pt x="182241" y="22580"/>
                </a:lnTo>
                <a:lnTo>
                  <a:pt x="34315" y="22580"/>
                </a:lnTo>
                <a:lnTo>
                  <a:pt x="34315" y="2501"/>
                </a:lnTo>
                <a:close/>
              </a:path>
              <a:path w="186054" h="111759">
                <a:moveTo>
                  <a:pt x="133057" y="31368"/>
                </a:moveTo>
                <a:lnTo>
                  <a:pt x="58991" y="31368"/>
                </a:lnTo>
                <a:lnTo>
                  <a:pt x="65845" y="33000"/>
                </a:lnTo>
                <a:lnTo>
                  <a:pt x="70523" y="37515"/>
                </a:lnTo>
                <a:lnTo>
                  <a:pt x="73200" y="44345"/>
                </a:lnTo>
                <a:lnTo>
                  <a:pt x="74053" y="52920"/>
                </a:lnTo>
                <a:lnTo>
                  <a:pt x="74053" y="111493"/>
                </a:lnTo>
                <a:lnTo>
                  <a:pt x="111709" y="111493"/>
                </a:lnTo>
                <a:lnTo>
                  <a:pt x="111709" y="65468"/>
                </a:lnTo>
                <a:lnTo>
                  <a:pt x="113160" y="50255"/>
                </a:lnTo>
                <a:lnTo>
                  <a:pt x="117359" y="39631"/>
                </a:lnTo>
                <a:lnTo>
                  <a:pt x="124069" y="33401"/>
                </a:lnTo>
                <a:lnTo>
                  <a:pt x="133057" y="31368"/>
                </a:lnTo>
                <a:close/>
              </a:path>
              <a:path w="186054" h="111759">
                <a:moveTo>
                  <a:pt x="184478" y="31368"/>
                </a:moveTo>
                <a:lnTo>
                  <a:pt x="133057" y="31368"/>
                </a:lnTo>
                <a:lnTo>
                  <a:pt x="139909" y="33000"/>
                </a:lnTo>
                <a:lnTo>
                  <a:pt x="144583" y="37515"/>
                </a:lnTo>
                <a:lnTo>
                  <a:pt x="147256" y="44345"/>
                </a:lnTo>
                <a:lnTo>
                  <a:pt x="148107" y="52920"/>
                </a:lnTo>
                <a:lnTo>
                  <a:pt x="148107" y="111493"/>
                </a:lnTo>
                <a:lnTo>
                  <a:pt x="185762" y="111493"/>
                </a:lnTo>
                <a:lnTo>
                  <a:pt x="185762" y="47269"/>
                </a:lnTo>
                <a:lnTo>
                  <a:pt x="184478" y="31368"/>
                </a:lnTo>
                <a:close/>
              </a:path>
              <a:path w="186054" h="111759">
                <a:moveTo>
                  <a:pt x="74472" y="0"/>
                </a:moveTo>
                <a:lnTo>
                  <a:pt x="62089" y="1322"/>
                </a:lnTo>
                <a:lnTo>
                  <a:pt x="50996" y="5408"/>
                </a:lnTo>
                <a:lnTo>
                  <a:pt x="41704" y="12435"/>
                </a:lnTo>
                <a:lnTo>
                  <a:pt x="34721" y="22580"/>
                </a:lnTo>
                <a:lnTo>
                  <a:pt x="182241" y="22580"/>
                </a:lnTo>
                <a:lnTo>
                  <a:pt x="181578" y="20904"/>
                </a:lnTo>
                <a:lnTo>
                  <a:pt x="108572" y="20904"/>
                </a:lnTo>
                <a:lnTo>
                  <a:pt x="102951" y="11642"/>
                </a:lnTo>
                <a:lnTo>
                  <a:pt x="95132" y="5122"/>
                </a:lnTo>
                <a:lnTo>
                  <a:pt x="85508" y="1267"/>
                </a:lnTo>
                <a:lnTo>
                  <a:pt x="74472" y="0"/>
                </a:lnTo>
                <a:close/>
              </a:path>
              <a:path w="186054" h="111759">
                <a:moveTo>
                  <a:pt x="147269" y="0"/>
                </a:moveTo>
                <a:lnTo>
                  <a:pt x="135927" y="1208"/>
                </a:lnTo>
                <a:lnTo>
                  <a:pt x="125410" y="4965"/>
                </a:lnTo>
                <a:lnTo>
                  <a:pt x="116149" y="11465"/>
                </a:lnTo>
                <a:lnTo>
                  <a:pt x="108572" y="20904"/>
                </a:lnTo>
                <a:lnTo>
                  <a:pt x="181578" y="20904"/>
                </a:lnTo>
                <a:lnTo>
                  <a:pt x="178284" y="12571"/>
                </a:lnTo>
                <a:lnTo>
                  <a:pt x="166522" y="3237"/>
                </a:lnTo>
                <a:lnTo>
                  <a:pt x="1472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9686734" y="7264921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8369" y="0"/>
                </a:moveTo>
                <a:lnTo>
                  <a:pt x="34949" y="3828"/>
                </a:lnTo>
                <a:lnTo>
                  <a:pt x="16473" y="14949"/>
                </a:lnTo>
                <a:lnTo>
                  <a:pt x="4353" y="32816"/>
                </a:lnTo>
                <a:lnTo>
                  <a:pt x="0" y="56883"/>
                </a:lnTo>
                <a:lnTo>
                  <a:pt x="4844" y="80993"/>
                </a:lnTo>
                <a:lnTo>
                  <a:pt x="18200" y="98942"/>
                </a:lnTo>
                <a:lnTo>
                  <a:pt x="38303" y="110143"/>
                </a:lnTo>
                <a:lnTo>
                  <a:pt x="63385" y="114007"/>
                </a:lnTo>
                <a:lnTo>
                  <a:pt x="73832" y="113605"/>
                </a:lnTo>
                <a:lnTo>
                  <a:pt x="84069" y="112358"/>
                </a:lnTo>
                <a:lnTo>
                  <a:pt x="93955" y="110209"/>
                </a:lnTo>
                <a:lnTo>
                  <a:pt x="103352" y="107099"/>
                </a:lnTo>
                <a:lnTo>
                  <a:pt x="103352" y="88900"/>
                </a:lnTo>
                <a:lnTo>
                  <a:pt x="70078" y="88900"/>
                </a:lnTo>
                <a:lnTo>
                  <a:pt x="57603" y="87749"/>
                </a:lnTo>
                <a:lnTo>
                  <a:pt x="47956" y="84089"/>
                </a:lnTo>
                <a:lnTo>
                  <a:pt x="41369" y="77605"/>
                </a:lnTo>
                <a:lnTo>
                  <a:pt x="38074" y="67983"/>
                </a:lnTo>
                <a:lnTo>
                  <a:pt x="113385" y="67983"/>
                </a:lnTo>
                <a:lnTo>
                  <a:pt x="113385" y="61074"/>
                </a:lnTo>
                <a:lnTo>
                  <a:pt x="111570" y="46634"/>
                </a:lnTo>
                <a:lnTo>
                  <a:pt x="37655" y="46634"/>
                </a:lnTo>
                <a:lnTo>
                  <a:pt x="39370" y="37778"/>
                </a:lnTo>
                <a:lnTo>
                  <a:pt x="43332" y="30530"/>
                </a:lnTo>
                <a:lnTo>
                  <a:pt x="49685" y="25635"/>
                </a:lnTo>
                <a:lnTo>
                  <a:pt x="58572" y="23837"/>
                </a:lnTo>
                <a:lnTo>
                  <a:pt x="103666" y="23837"/>
                </a:lnTo>
                <a:lnTo>
                  <a:pt x="101017" y="18378"/>
                </a:lnTo>
                <a:lnTo>
                  <a:pt x="83997" y="4983"/>
                </a:lnTo>
                <a:lnTo>
                  <a:pt x="58369" y="0"/>
                </a:lnTo>
                <a:close/>
              </a:path>
              <a:path w="113665" h="114300">
                <a:moveTo>
                  <a:pt x="103352" y="80530"/>
                </a:moveTo>
                <a:lnTo>
                  <a:pt x="94826" y="84399"/>
                </a:lnTo>
                <a:lnTo>
                  <a:pt x="86320" y="86991"/>
                </a:lnTo>
                <a:lnTo>
                  <a:pt x="78011" y="88445"/>
                </a:lnTo>
                <a:lnTo>
                  <a:pt x="70078" y="88900"/>
                </a:lnTo>
                <a:lnTo>
                  <a:pt x="103352" y="88900"/>
                </a:lnTo>
                <a:lnTo>
                  <a:pt x="103352" y="80530"/>
                </a:lnTo>
                <a:close/>
              </a:path>
              <a:path w="113665" h="114300">
                <a:moveTo>
                  <a:pt x="103666" y="23837"/>
                </a:moveTo>
                <a:lnTo>
                  <a:pt x="58572" y="23837"/>
                </a:lnTo>
                <a:lnTo>
                  <a:pt x="68195" y="25635"/>
                </a:lnTo>
                <a:lnTo>
                  <a:pt x="74679" y="30530"/>
                </a:lnTo>
                <a:lnTo>
                  <a:pt x="78339" y="37778"/>
                </a:lnTo>
                <a:lnTo>
                  <a:pt x="79489" y="46634"/>
                </a:lnTo>
                <a:lnTo>
                  <a:pt x="111570" y="46634"/>
                </a:lnTo>
                <a:lnTo>
                  <a:pt x="110466" y="37852"/>
                </a:lnTo>
                <a:lnTo>
                  <a:pt x="103666" y="238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9805975" y="7264923"/>
            <a:ext cx="91440" cy="114300"/>
          </a:xfrm>
          <a:custGeom>
            <a:avLst/>
            <a:gdLst/>
            <a:ahLst/>
            <a:cxnLst/>
            <a:rect l="l" t="t" r="r" b="b"/>
            <a:pathLst>
              <a:path w="91440" h="114300">
                <a:moveTo>
                  <a:pt x="2933" y="81368"/>
                </a:moveTo>
                <a:lnTo>
                  <a:pt x="28613" y="113690"/>
                </a:lnTo>
                <a:lnTo>
                  <a:pt x="40385" y="114007"/>
                </a:lnTo>
                <a:lnTo>
                  <a:pt x="58737" y="112408"/>
                </a:lnTo>
                <a:lnTo>
                  <a:pt x="75052" y="106708"/>
                </a:lnTo>
                <a:lnTo>
                  <a:pt x="86740" y="95555"/>
                </a:lnTo>
                <a:lnTo>
                  <a:pt x="88397" y="88899"/>
                </a:lnTo>
                <a:lnTo>
                  <a:pt x="38290" y="88899"/>
                </a:lnTo>
                <a:lnTo>
                  <a:pt x="28263" y="88253"/>
                </a:lnTo>
                <a:lnTo>
                  <a:pt x="18807" y="86548"/>
                </a:lnTo>
                <a:lnTo>
                  <a:pt x="10253" y="84136"/>
                </a:lnTo>
                <a:lnTo>
                  <a:pt x="2933" y="81368"/>
                </a:lnTo>
                <a:close/>
              </a:path>
              <a:path w="91440" h="114300">
                <a:moveTo>
                  <a:pt x="46443" y="0"/>
                </a:moveTo>
                <a:lnTo>
                  <a:pt x="30009" y="1991"/>
                </a:lnTo>
                <a:lnTo>
                  <a:pt x="15063" y="8256"/>
                </a:lnTo>
                <a:lnTo>
                  <a:pt x="4197" y="19229"/>
                </a:lnTo>
                <a:lnTo>
                  <a:pt x="0" y="35344"/>
                </a:lnTo>
                <a:lnTo>
                  <a:pt x="8368" y="56342"/>
                </a:lnTo>
                <a:lnTo>
                  <a:pt x="26777" y="65571"/>
                </a:lnTo>
                <a:lnTo>
                  <a:pt x="45187" y="70878"/>
                </a:lnTo>
                <a:lnTo>
                  <a:pt x="53555" y="80111"/>
                </a:lnTo>
                <a:lnTo>
                  <a:pt x="53555" y="87642"/>
                </a:lnTo>
                <a:lnTo>
                  <a:pt x="46024" y="88899"/>
                </a:lnTo>
                <a:lnTo>
                  <a:pt x="88397" y="88899"/>
                </a:lnTo>
                <a:lnTo>
                  <a:pt x="91211" y="77596"/>
                </a:lnTo>
                <a:lnTo>
                  <a:pt x="82450" y="55480"/>
                </a:lnTo>
                <a:lnTo>
                  <a:pt x="63176" y="45934"/>
                </a:lnTo>
                <a:lnTo>
                  <a:pt x="43901" y="40976"/>
                </a:lnTo>
                <a:lnTo>
                  <a:pt x="35140" y="32626"/>
                </a:lnTo>
                <a:lnTo>
                  <a:pt x="35140" y="26555"/>
                </a:lnTo>
                <a:lnTo>
                  <a:pt x="44348" y="25095"/>
                </a:lnTo>
                <a:lnTo>
                  <a:pt x="82622" y="25095"/>
                </a:lnTo>
                <a:lnTo>
                  <a:pt x="84734" y="6273"/>
                </a:lnTo>
                <a:lnTo>
                  <a:pt x="75454" y="3262"/>
                </a:lnTo>
                <a:lnTo>
                  <a:pt x="65903" y="1331"/>
                </a:lnTo>
                <a:lnTo>
                  <a:pt x="56195" y="303"/>
                </a:lnTo>
                <a:lnTo>
                  <a:pt x="46443" y="0"/>
                </a:lnTo>
                <a:close/>
              </a:path>
              <a:path w="91440" h="114300">
                <a:moveTo>
                  <a:pt x="82622" y="25095"/>
                </a:moveTo>
                <a:lnTo>
                  <a:pt x="52514" y="25095"/>
                </a:lnTo>
                <a:lnTo>
                  <a:pt x="59937" y="25563"/>
                </a:lnTo>
                <a:lnTo>
                  <a:pt x="67700" y="26954"/>
                </a:lnTo>
                <a:lnTo>
                  <a:pt x="75192" y="29247"/>
                </a:lnTo>
                <a:lnTo>
                  <a:pt x="81800" y="32423"/>
                </a:lnTo>
                <a:lnTo>
                  <a:pt x="82622" y="2509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9905974" y="7264924"/>
            <a:ext cx="111125" cy="114300"/>
          </a:xfrm>
          <a:custGeom>
            <a:avLst/>
            <a:gdLst/>
            <a:ahLst/>
            <a:cxnLst/>
            <a:rect l="l" t="t" r="r" b="b"/>
            <a:pathLst>
              <a:path w="111125" h="114300">
                <a:moveTo>
                  <a:pt x="62344" y="42456"/>
                </a:moveTo>
                <a:lnTo>
                  <a:pt x="56286" y="42456"/>
                </a:lnTo>
                <a:lnTo>
                  <a:pt x="39015" y="43596"/>
                </a:lnTo>
                <a:lnTo>
                  <a:pt x="20608" y="48601"/>
                </a:lnTo>
                <a:lnTo>
                  <a:pt x="5969" y="59842"/>
                </a:lnTo>
                <a:lnTo>
                  <a:pt x="0" y="79692"/>
                </a:lnTo>
                <a:lnTo>
                  <a:pt x="3345" y="95030"/>
                </a:lnTo>
                <a:lnTo>
                  <a:pt x="12320" y="105717"/>
                </a:lnTo>
                <a:lnTo>
                  <a:pt x="25337" y="111971"/>
                </a:lnTo>
                <a:lnTo>
                  <a:pt x="40805" y="114007"/>
                </a:lnTo>
                <a:lnTo>
                  <a:pt x="51522" y="112846"/>
                </a:lnTo>
                <a:lnTo>
                  <a:pt x="60650" y="109272"/>
                </a:lnTo>
                <a:lnTo>
                  <a:pt x="68485" y="103147"/>
                </a:lnTo>
                <a:lnTo>
                  <a:pt x="75323" y="94335"/>
                </a:lnTo>
                <a:lnTo>
                  <a:pt x="109192" y="94335"/>
                </a:lnTo>
                <a:lnTo>
                  <a:pt x="109076" y="88899"/>
                </a:lnTo>
                <a:lnTo>
                  <a:pt x="41846" y="88899"/>
                </a:lnTo>
                <a:lnTo>
                  <a:pt x="35153" y="84505"/>
                </a:lnTo>
                <a:lnTo>
                  <a:pt x="35153" y="76974"/>
                </a:lnTo>
                <a:lnTo>
                  <a:pt x="36920" y="70303"/>
                </a:lnTo>
                <a:lnTo>
                  <a:pt x="41765" y="65830"/>
                </a:lnTo>
                <a:lnTo>
                  <a:pt x="49003" y="63319"/>
                </a:lnTo>
                <a:lnTo>
                  <a:pt x="57950" y="62534"/>
                </a:lnTo>
                <a:lnTo>
                  <a:pt x="109025" y="62534"/>
                </a:lnTo>
                <a:lnTo>
                  <a:pt x="108991" y="45173"/>
                </a:lnTo>
                <a:lnTo>
                  <a:pt x="108741" y="43916"/>
                </a:lnTo>
                <a:lnTo>
                  <a:pt x="73850" y="43916"/>
                </a:lnTo>
                <a:lnTo>
                  <a:pt x="69037" y="43078"/>
                </a:lnTo>
                <a:lnTo>
                  <a:pt x="62344" y="42456"/>
                </a:lnTo>
                <a:close/>
              </a:path>
              <a:path w="111125" h="114300">
                <a:moveTo>
                  <a:pt x="109192" y="94335"/>
                </a:moveTo>
                <a:lnTo>
                  <a:pt x="75730" y="94335"/>
                </a:lnTo>
                <a:lnTo>
                  <a:pt x="75730" y="99987"/>
                </a:lnTo>
                <a:lnTo>
                  <a:pt x="76365" y="105638"/>
                </a:lnTo>
                <a:lnTo>
                  <a:pt x="76568" y="111493"/>
                </a:lnTo>
                <a:lnTo>
                  <a:pt x="111086" y="111493"/>
                </a:lnTo>
                <a:lnTo>
                  <a:pt x="110052" y="105056"/>
                </a:lnTo>
                <a:lnTo>
                  <a:pt x="109410" y="98621"/>
                </a:lnTo>
                <a:lnTo>
                  <a:pt x="109192" y="94335"/>
                </a:lnTo>
                <a:close/>
              </a:path>
              <a:path w="111125" h="114300">
                <a:moveTo>
                  <a:pt x="109025" y="62534"/>
                </a:moveTo>
                <a:lnTo>
                  <a:pt x="63601" y="62534"/>
                </a:lnTo>
                <a:lnTo>
                  <a:pt x="69037" y="62953"/>
                </a:lnTo>
                <a:lnTo>
                  <a:pt x="73850" y="63169"/>
                </a:lnTo>
                <a:lnTo>
                  <a:pt x="72223" y="72574"/>
                </a:lnTo>
                <a:lnTo>
                  <a:pt x="67576" y="80821"/>
                </a:lnTo>
                <a:lnTo>
                  <a:pt x="60263" y="86674"/>
                </a:lnTo>
                <a:lnTo>
                  <a:pt x="50634" y="88899"/>
                </a:lnTo>
                <a:lnTo>
                  <a:pt x="109076" y="88899"/>
                </a:lnTo>
                <a:lnTo>
                  <a:pt x="109025" y="62534"/>
                </a:lnTo>
                <a:close/>
              </a:path>
              <a:path w="111125" h="114300">
                <a:moveTo>
                  <a:pt x="104999" y="25095"/>
                </a:moveTo>
                <a:lnTo>
                  <a:pt x="48945" y="25095"/>
                </a:lnTo>
                <a:lnTo>
                  <a:pt x="58550" y="25948"/>
                </a:lnTo>
                <a:lnTo>
                  <a:pt x="66422" y="28938"/>
                </a:lnTo>
                <a:lnTo>
                  <a:pt x="71782" y="34712"/>
                </a:lnTo>
                <a:lnTo>
                  <a:pt x="73850" y="43916"/>
                </a:lnTo>
                <a:lnTo>
                  <a:pt x="108741" y="43916"/>
                </a:lnTo>
                <a:lnTo>
                  <a:pt x="104999" y="25095"/>
                </a:lnTo>
                <a:close/>
              </a:path>
              <a:path w="111125" h="114300">
                <a:moveTo>
                  <a:pt x="57111" y="0"/>
                </a:moveTo>
                <a:lnTo>
                  <a:pt x="45403" y="442"/>
                </a:lnTo>
                <a:lnTo>
                  <a:pt x="34342" y="1824"/>
                </a:lnTo>
                <a:lnTo>
                  <a:pt x="23788" y="4227"/>
                </a:lnTo>
                <a:lnTo>
                  <a:pt x="13601" y="7734"/>
                </a:lnTo>
                <a:lnTo>
                  <a:pt x="14236" y="33248"/>
                </a:lnTo>
                <a:lnTo>
                  <a:pt x="22365" y="29504"/>
                </a:lnTo>
                <a:lnTo>
                  <a:pt x="30967" y="26976"/>
                </a:lnTo>
                <a:lnTo>
                  <a:pt x="39880" y="25545"/>
                </a:lnTo>
                <a:lnTo>
                  <a:pt x="48945" y="25095"/>
                </a:lnTo>
                <a:lnTo>
                  <a:pt x="104999" y="25095"/>
                </a:lnTo>
                <a:lnTo>
                  <a:pt x="104798" y="24083"/>
                </a:lnTo>
                <a:lnTo>
                  <a:pt x="93486" y="10113"/>
                </a:lnTo>
                <a:lnTo>
                  <a:pt x="76957" y="2381"/>
                </a:lnTo>
                <a:lnTo>
                  <a:pt x="571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0029621" y="7264924"/>
            <a:ext cx="122555" cy="155575"/>
          </a:xfrm>
          <a:custGeom>
            <a:avLst/>
            <a:gdLst/>
            <a:ahLst/>
            <a:cxnLst/>
            <a:rect l="l" t="t" r="r" b="b"/>
            <a:pathLst>
              <a:path w="122554" h="155575">
                <a:moveTo>
                  <a:pt x="34734" y="2501"/>
                </a:moveTo>
                <a:lnTo>
                  <a:pt x="0" y="2501"/>
                </a:lnTo>
                <a:lnTo>
                  <a:pt x="0" y="155422"/>
                </a:lnTo>
                <a:lnTo>
                  <a:pt x="37655" y="155422"/>
                </a:lnTo>
                <a:lnTo>
                  <a:pt x="37655" y="96215"/>
                </a:lnTo>
                <a:lnTo>
                  <a:pt x="109829" y="96215"/>
                </a:lnTo>
                <a:lnTo>
                  <a:pt x="115443" y="85140"/>
                </a:lnTo>
                <a:lnTo>
                  <a:pt x="60667" y="85140"/>
                </a:lnTo>
                <a:lnTo>
                  <a:pt x="51778" y="83027"/>
                </a:lnTo>
                <a:lnTo>
                  <a:pt x="44456" y="77184"/>
                </a:lnTo>
                <a:lnTo>
                  <a:pt x="39486" y="68360"/>
                </a:lnTo>
                <a:lnTo>
                  <a:pt x="37655" y="57302"/>
                </a:lnTo>
                <a:lnTo>
                  <a:pt x="39309" y="45979"/>
                </a:lnTo>
                <a:lnTo>
                  <a:pt x="43984" y="36969"/>
                </a:lnTo>
                <a:lnTo>
                  <a:pt x="51248" y="31016"/>
                </a:lnTo>
                <a:lnTo>
                  <a:pt x="60667" y="28867"/>
                </a:lnTo>
                <a:lnTo>
                  <a:pt x="116062" y="28867"/>
                </a:lnTo>
                <a:lnTo>
                  <a:pt x="112663" y="22174"/>
                </a:lnTo>
                <a:lnTo>
                  <a:pt x="34734" y="22174"/>
                </a:lnTo>
                <a:lnTo>
                  <a:pt x="34734" y="2501"/>
                </a:lnTo>
                <a:close/>
              </a:path>
              <a:path w="122554" h="155575">
                <a:moveTo>
                  <a:pt x="109829" y="96215"/>
                </a:moveTo>
                <a:lnTo>
                  <a:pt x="38074" y="96215"/>
                </a:lnTo>
                <a:lnTo>
                  <a:pt x="44616" y="104469"/>
                </a:lnTo>
                <a:lnTo>
                  <a:pt x="53062" y="109972"/>
                </a:lnTo>
                <a:lnTo>
                  <a:pt x="62643" y="113042"/>
                </a:lnTo>
                <a:lnTo>
                  <a:pt x="72593" y="113995"/>
                </a:lnTo>
                <a:lnTo>
                  <a:pt x="94050" y="109308"/>
                </a:lnTo>
                <a:lnTo>
                  <a:pt x="109643" y="96581"/>
                </a:lnTo>
                <a:lnTo>
                  <a:pt x="109829" y="96215"/>
                </a:lnTo>
                <a:close/>
              </a:path>
              <a:path w="122554" h="155575">
                <a:moveTo>
                  <a:pt x="116062" y="28867"/>
                </a:moveTo>
                <a:lnTo>
                  <a:pt x="60667" y="28867"/>
                </a:lnTo>
                <a:lnTo>
                  <a:pt x="70412" y="31051"/>
                </a:lnTo>
                <a:lnTo>
                  <a:pt x="77562" y="36939"/>
                </a:lnTo>
                <a:lnTo>
                  <a:pt x="81963" y="45535"/>
                </a:lnTo>
                <a:lnTo>
                  <a:pt x="83464" y="55841"/>
                </a:lnTo>
                <a:lnTo>
                  <a:pt x="81902" y="67743"/>
                </a:lnTo>
                <a:lnTo>
                  <a:pt x="77400" y="77001"/>
                </a:lnTo>
                <a:lnTo>
                  <a:pt x="70230" y="83004"/>
                </a:lnTo>
                <a:lnTo>
                  <a:pt x="60667" y="85140"/>
                </a:lnTo>
                <a:lnTo>
                  <a:pt x="115443" y="85140"/>
                </a:lnTo>
                <a:lnTo>
                  <a:pt x="119157" y="77813"/>
                </a:lnTo>
                <a:lnTo>
                  <a:pt x="122377" y="55003"/>
                </a:lnTo>
                <a:lnTo>
                  <a:pt x="119324" y="35291"/>
                </a:lnTo>
                <a:lnTo>
                  <a:pt x="116062" y="28867"/>
                </a:lnTo>
                <a:close/>
              </a:path>
              <a:path w="122554" h="155575">
                <a:moveTo>
                  <a:pt x="75730" y="0"/>
                </a:moveTo>
                <a:lnTo>
                  <a:pt x="63208" y="1316"/>
                </a:lnTo>
                <a:lnTo>
                  <a:pt x="51827" y="5357"/>
                </a:lnTo>
                <a:lnTo>
                  <a:pt x="42252" y="12264"/>
                </a:lnTo>
                <a:lnTo>
                  <a:pt x="35153" y="22174"/>
                </a:lnTo>
                <a:lnTo>
                  <a:pt x="112663" y="22174"/>
                </a:lnTo>
                <a:lnTo>
                  <a:pt x="110350" y="17619"/>
                </a:lnTo>
                <a:lnTo>
                  <a:pt x="95727" y="4888"/>
                </a:lnTo>
                <a:lnTo>
                  <a:pt x="7573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9194520" y="6956226"/>
            <a:ext cx="266700" cy="405765"/>
          </a:xfrm>
          <a:custGeom>
            <a:avLst/>
            <a:gdLst/>
            <a:ahLst/>
            <a:cxnLst/>
            <a:rect l="l" t="t" r="r" b="b"/>
            <a:pathLst>
              <a:path w="266700" h="405765">
                <a:moveTo>
                  <a:pt x="258051" y="0"/>
                </a:moveTo>
                <a:lnTo>
                  <a:pt x="253187" y="1079"/>
                </a:lnTo>
                <a:lnTo>
                  <a:pt x="0" y="396989"/>
                </a:lnTo>
                <a:lnTo>
                  <a:pt x="1079" y="401866"/>
                </a:lnTo>
                <a:lnTo>
                  <a:pt x="6057" y="405041"/>
                </a:lnTo>
                <a:lnTo>
                  <a:pt x="7531" y="405447"/>
                </a:lnTo>
                <a:lnTo>
                  <a:pt x="11582" y="405447"/>
                </a:lnTo>
                <a:lnTo>
                  <a:pt x="14122" y="404164"/>
                </a:lnTo>
                <a:lnTo>
                  <a:pt x="266458" y="9563"/>
                </a:lnTo>
                <a:lnTo>
                  <a:pt x="265391" y="4699"/>
                </a:lnTo>
                <a:lnTo>
                  <a:pt x="2580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9173159" y="6927691"/>
            <a:ext cx="263525" cy="125730"/>
          </a:xfrm>
          <a:custGeom>
            <a:avLst/>
            <a:gdLst/>
            <a:ahLst/>
            <a:cxnLst/>
            <a:rect l="l" t="t" r="r" b="b"/>
            <a:pathLst>
              <a:path w="263525" h="125729">
                <a:moveTo>
                  <a:pt x="255117" y="0"/>
                </a:moveTo>
                <a:lnTo>
                  <a:pt x="1790" y="112102"/>
                </a:lnTo>
                <a:lnTo>
                  <a:pt x="0" y="116751"/>
                </a:lnTo>
                <a:lnTo>
                  <a:pt x="3060" y="123672"/>
                </a:lnTo>
                <a:lnTo>
                  <a:pt x="5943" y="125425"/>
                </a:lnTo>
                <a:lnTo>
                  <a:pt x="10033" y="125425"/>
                </a:lnTo>
                <a:lnTo>
                  <a:pt x="11112" y="125209"/>
                </a:lnTo>
                <a:lnTo>
                  <a:pt x="261493" y="14414"/>
                </a:lnTo>
                <a:lnTo>
                  <a:pt x="263296" y="9766"/>
                </a:lnTo>
                <a:lnTo>
                  <a:pt x="259778" y="1803"/>
                </a:lnTo>
                <a:lnTo>
                  <a:pt x="25511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9089021" y="6840093"/>
            <a:ext cx="342265" cy="67945"/>
          </a:xfrm>
          <a:custGeom>
            <a:avLst/>
            <a:gdLst/>
            <a:ahLst/>
            <a:cxnLst/>
            <a:rect l="l" t="t" r="r" b="b"/>
            <a:pathLst>
              <a:path w="342265" h="67945">
                <a:moveTo>
                  <a:pt x="5384" y="0"/>
                </a:moveTo>
                <a:lnTo>
                  <a:pt x="1358" y="2921"/>
                </a:lnTo>
                <a:lnTo>
                  <a:pt x="0" y="11518"/>
                </a:lnTo>
                <a:lnTo>
                  <a:pt x="2933" y="15557"/>
                </a:lnTo>
                <a:lnTo>
                  <a:pt x="332422" y="67741"/>
                </a:lnTo>
                <a:lnTo>
                  <a:pt x="333667" y="67843"/>
                </a:lnTo>
                <a:lnTo>
                  <a:pt x="337477" y="67843"/>
                </a:lnTo>
                <a:lnTo>
                  <a:pt x="340829" y="65074"/>
                </a:lnTo>
                <a:lnTo>
                  <a:pt x="342125" y="56896"/>
                </a:lnTo>
                <a:lnTo>
                  <a:pt x="339191" y="52857"/>
                </a:lnTo>
                <a:lnTo>
                  <a:pt x="53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9272651" y="6723110"/>
            <a:ext cx="174625" cy="152400"/>
          </a:xfrm>
          <a:custGeom>
            <a:avLst/>
            <a:gdLst/>
            <a:ahLst/>
            <a:cxnLst/>
            <a:rect l="l" t="t" r="r" b="b"/>
            <a:pathLst>
              <a:path w="174625" h="152400">
                <a:moveTo>
                  <a:pt x="10680" y="0"/>
                </a:moveTo>
                <a:lnTo>
                  <a:pt x="5702" y="355"/>
                </a:lnTo>
                <a:lnTo>
                  <a:pt x="0" y="6934"/>
                </a:lnTo>
                <a:lnTo>
                  <a:pt x="355" y="11912"/>
                </a:lnTo>
                <a:lnTo>
                  <a:pt x="161531" y="151663"/>
                </a:lnTo>
                <a:lnTo>
                  <a:pt x="163372" y="152298"/>
                </a:lnTo>
                <a:lnTo>
                  <a:pt x="167411" y="152298"/>
                </a:lnTo>
                <a:lnTo>
                  <a:pt x="169595" y="151371"/>
                </a:lnTo>
                <a:lnTo>
                  <a:pt x="174015" y="146291"/>
                </a:lnTo>
                <a:lnTo>
                  <a:pt x="173659" y="141312"/>
                </a:lnTo>
                <a:lnTo>
                  <a:pt x="106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9383103" y="6556733"/>
            <a:ext cx="95885" cy="299085"/>
          </a:xfrm>
          <a:custGeom>
            <a:avLst/>
            <a:gdLst/>
            <a:ahLst/>
            <a:cxnLst/>
            <a:rect l="l" t="t" r="r" b="b"/>
            <a:pathLst>
              <a:path w="95884" h="299084">
                <a:moveTo>
                  <a:pt x="10858" y="0"/>
                </a:moveTo>
                <a:lnTo>
                  <a:pt x="2451" y="2336"/>
                </a:lnTo>
                <a:lnTo>
                  <a:pt x="0" y="6667"/>
                </a:lnTo>
                <a:lnTo>
                  <a:pt x="80022" y="296240"/>
                </a:lnTo>
                <a:lnTo>
                  <a:pt x="83197" y="298526"/>
                </a:lnTo>
                <a:lnTo>
                  <a:pt x="86652" y="298526"/>
                </a:lnTo>
                <a:lnTo>
                  <a:pt x="88049" y="298437"/>
                </a:lnTo>
                <a:lnTo>
                  <a:pt x="92951" y="297078"/>
                </a:lnTo>
                <a:lnTo>
                  <a:pt x="95415" y="292734"/>
                </a:lnTo>
                <a:lnTo>
                  <a:pt x="15189" y="2476"/>
                </a:lnTo>
                <a:lnTo>
                  <a:pt x="108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9497403" y="6524187"/>
            <a:ext cx="114300" cy="332105"/>
          </a:xfrm>
          <a:custGeom>
            <a:avLst/>
            <a:gdLst/>
            <a:ahLst/>
            <a:cxnLst/>
            <a:rect l="l" t="t" r="r" b="b"/>
            <a:pathLst>
              <a:path w="114300" h="332104">
                <a:moveTo>
                  <a:pt x="103225" y="0"/>
                </a:moveTo>
                <a:lnTo>
                  <a:pt x="98818" y="2336"/>
                </a:lnTo>
                <a:lnTo>
                  <a:pt x="0" y="325539"/>
                </a:lnTo>
                <a:lnTo>
                  <a:pt x="2349" y="329945"/>
                </a:lnTo>
                <a:lnTo>
                  <a:pt x="7277" y="331444"/>
                </a:lnTo>
                <a:lnTo>
                  <a:pt x="8813" y="331558"/>
                </a:lnTo>
                <a:lnTo>
                  <a:pt x="12191" y="331558"/>
                </a:lnTo>
                <a:lnTo>
                  <a:pt x="15303" y="329374"/>
                </a:lnTo>
                <a:lnTo>
                  <a:pt x="113880" y="6946"/>
                </a:lnTo>
                <a:lnTo>
                  <a:pt x="111544" y="2539"/>
                </a:lnTo>
                <a:lnTo>
                  <a:pt x="1032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9527958" y="6687315"/>
            <a:ext cx="219710" cy="188595"/>
          </a:xfrm>
          <a:custGeom>
            <a:avLst/>
            <a:gdLst/>
            <a:ahLst/>
            <a:cxnLst/>
            <a:rect l="l" t="t" r="r" b="b"/>
            <a:pathLst>
              <a:path w="219709" h="188595">
                <a:moveTo>
                  <a:pt x="208622" y="0"/>
                </a:moveTo>
                <a:lnTo>
                  <a:pt x="393" y="177457"/>
                </a:lnTo>
                <a:lnTo>
                  <a:pt x="0" y="182435"/>
                </a:lnTo>
                <a:lnTo>
                  <a:pt x="4381" y="187578"/>
                </a:lnTo>
                <a:lnTo>
                  <a:pt x="6591" y="188518"/>
                </a:lnTo>
                <a:lnTo>
                  <a:pt x="10629" y="188518"/>
                </a:lnTo>
                <a:lnTo>
                  <a:pt x="12446" y="187896"/>
                </a:lnTo>
                <a:lnTo>
                  <a:pt x="218833" y="12001"/>
                </a:lnTo>
                <a:lnTo>
                  <a:pt x="219240" y="7023"/>
                </a:lnTo>
                <a:lnTo>
                  <a:pt x="213588" y="393"/>
                </a:lnTo>
                <a:lnTo>
                  <a:pt x="20862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9543338" y="6872451"/>
            <a:ext cx="164465" cy="36830"/>
          </a:xfrm>
          <a:custGeom>
            <a:avLst/>
            <a:gdLst/>
            <a:ahLst/>
            <a:cxnLst/>
            <a:rect l="l" t="t" r="r" b="b"/>
            <a:pathLst>
              <a:path w="164465" h="36829">
                <a:moveTo>
                  <a:pt x="158686" y="0"/>
                </a:moveTo>
                <a:lnTo>
                  <a:pt x="3009" y="21628"/>
                </a:lnTo>
                <a:lnTo>
                  <a:pt x="0" y="25615"/>
                </a:lnTo>
                <a:lnTo>
                  <a:pt x="1142" y="33858"/>
                </a:lnTo>
                <a:lnTo>
                  <a:pt x="4521" y="36715"/>
                </a:lnTo>
                <a:lnTo>
                  <a:pt x="8394" y="36715"/>
                </a:lnTo>
                <a:lnTo>
                  <a:pt x="9486" y="36639"/>
                </a:lnTo>
                <a:lnTo>
                  <a:pt x="160896" y="15595"/>
                </a:lnTo>
                <a:lnTo>
                  <a:pt x="163906" y="11620"/>
                </a:lnTo>
                <a:lnTo>
                  <a:pt x="162699" y="2997"/>
                </a:lnTo>
                <a:lnTo>
                  <a:pt x="15868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9537369" y="6928687"/>
            <a:ext cx="302895" cy="148590"/>
          </a:xfrm>
          <a:custGeom>
            <a:avLst/>
            <a:gdLst/>
            <a:ahLst/>
            <a:cxnLst/>
            <a:rect l="l" t="t" r="r" b="b"/>
            <a:pathLst>
              <a:path w="302895" h="148590">
                <a:moveTo>
                  <a:pt x="8343" y="0"/>
                </a:moveTo>
                <a:lnTo>
                  <a:pt x="3657" y="1714"/>
                </a:lnTo>
                <a:lnTo>
                  <a:pt x="0" y="9613"/>
                </a:lnTo>
                <a:lnTo>
                  <a:pt x="1727" y="14287"/>
                </a:lnTo>
                <a:lnTo>
                  <a:pt x="291261" y="148234"/>
                </a:lnTo>
                <a:lnTo>
                  <a:pt x="292392" y="148475"/>
                </a:lnTo>
                <a:lnTo>
                  <a:pt x="296468" y="148475"/>
                </a:lnTo>
                <a:lnTo>
                  <a:pt x="299326" y="146773"/>
                </a:lnTo>
                <a:lnTo>
                  <a:pt x="302475" y="139954"/>
                </a:lnTo>
                <a:lnTo>
                  <a:pt x="300761" y="135267"/>
                </a:lnTo>
                <a:lnTo>
                  <a:pt x="83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9487147" y="6967621"/>
            <a:ext cx="0" cy="219710"/>
          </a:xfrm>
          <a:custGeom>
            <a:avLst/>
            <a:gdLst/>
            <a:ahLst/>
            <a:cxnLst/>
            <a:rect l="l" t="t" r="r" b="b"/>
            <a:pathLst>
              <a:path h="219709">
                <a:moveTo>
                  <a:pt x="0" y="0"/>
                </a:moveTo>
                <a:lnTo>
                  <a:pt x="0" y="219392"/>
                </a:lnTo>
              </a:path>
            </a:pathLst>
          </a:custGeom>
          <a:ln w="157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9512528" y="6956707"/>
            <a:ext cx="99060" cy="147955"/>
          </a:xfrm>
          <a:custGeom>
            <a:avLst/>
            <a:gdLst/>
            <a:ahLst/>
            <a:cxnLst/>
            <a:rect l="l" t="t" r="r" b="b"/>
            <a:pathLst>
              <a:path w="99059" h="147954">
                <a:moveTo>
                  <a:pt x="8534" y="0"/>
                </a:moveTo>
                <a:lnTo>
                  <a:pt x="1142" y="4584"/>
                </a:lnTo>
                <a:lnTo>
                  <a:pt x="0" y="9448"/>
                </a:lnTo>
                <a:lnTo>
                  <a:pt x="84747" y="146062"/>
                </a:lnTo>
                <a:lnTo>
                  <a:pt x="87312" y="147383"/>
                </a:lnTo>
                <a:lnTo>
                  <a:pt x="91376" y="147383"/>
                </a:lnTo>
                <a:lnTo>
                  <a:pt x="92811" y="147002"/>
                </a:lnTo>
                <a:lnTo>
                  <a:pt x="97802" y="143903"/>
                </a:lnTo>
                <a:lnTo>
                  <a:pt x="98932" y="139052"/>
                </a:lnTo>
                <a:lnTo>
                  <a:pt x="13398" y="1142"/>
                </a:lnTo>
                <a:lnTo>
                  <a:pt x="85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9461652" y="7153644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9576993" y="7070721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9805378" y="7043790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9673349" y="6855355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9712883" y="6670650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13" y="48973"/>
                </a:lnTo>
                <a:lnTo>
                  <a:pt x="43514" y="43510"/>
                </a:lnTo>
                <a:lnTo>
                  <a:pt x="48975" y="35407"/>
                </a:lnTo>
                <a:lnTo>
                  <a:pt x="50977" y="25488"/>
                </a:lnTo>
                <a:lnTo>
                  <a:pt x="48975" y="15569"/>
                </a:lnTo>
                <a:lnTo>
                  <a:pt x="43514" y="7467"/>
                </a:lnTo>
                <a:lnTo>
                  <a:pt x="35413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9576993" y="6507504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9366363" y="6540010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13" y="48973"/>
                </a:lnTo>
                <a:lnTo>
                  <a:pt x="43514" y="43510"/>
                </a:lnTo>
                <a:lnTo>
                  <a:pt x="48975" y="35407"/>
                </a:lnTo>
                <a:lnTo>
                  <a:pt x="50977" y="25488"/>
                </a:lnTo>
                <a:lnTo>
                  <a:pt x="48975" y="15569"/>
                </a:lnTo>
                <a:lnTo>
                  <a:pt x="43514" y="7467"/>
                </a:lnTo>
                <a:lnTo>
                  <a:pt x="35413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9255962" y="6706429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9071991" y="6823061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9156624" y="7019745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9178010" y="7328303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540000" y="6545130"/>
            <a:ext cx="7998459" cy="0"/>
          </a:xfrm>
          <a:custGeom>
            <a:avLst/>
            <a:gdLst/>
            <a:ahLst/>
            <a:cxnLst/>
            <a:rect l="l" t="t" r="r" b="b"/>
            <a:pathLst>
              <a:path w="7998459">
                <a:moveTo>
                  <a:pt x="0" y="0"/>
                </a:moveTo>
                <a:lnTo>
                  <a:pt x="7998002" y="0"/>
                </a:lnTo>
              </a:path>
            </a:pathLst>
          </a:custGeom>
          <a:ln w="317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Holder 2"/>
          <p:cNvSpPr>
            <a:spLocks noGrp="1"/>
          </p:cNvSpPr>
          <p:nvPr>
            <p:ph type="ftr" sz="quarter" idx="5"/>
          </p:nvPr>
        </p:nvSpPr>
        <p:spPr>
          <a:xfrm>
            <a:off x="527300" y="6864394"/>
            <a:ext cx="1224280" cy="266700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marL="12700" marR="5080">
              <a:lnSpc>
                <a:spcPts val="1000"/>
              </a:lnSpc>
              <a:spcBef>
                <a:spcPts val="5"/>
              </a:spcBef>
            </a:pPr>
            <a:r>
              <a:rPr lang="it-IT" spc="5"/>
              <a:t>Progetto cofinanziato  </a:t>
            </a:r>
            <a:r>
              <a:rPr lang="it-IT" spc="-5"/>
              <a:t>sul </a:t>
            </a:r>
            <a:r>
              <a:rPr lang="it-IT" spc="-10"/>
              <a:t>bando</a:t>
            </a:r>
            <a:r>
              <a:rPr lang="it-IT" spc="-85"/>
              <a:t> </a:t>
            </a:r>
            <a:r>
              <a:rPr lang="it-IT" spc="5"/>
              <a:t>I1b12_cluster</a:t>
            </a:r>
            <a:endParaRPr lang="it-IT" spc="5" dirty="0"/>
          </a:p>
        </p:txBody>
      </p:sp>
      <p:sp>
        <p:nvSpPr>
          <p:cNvPr id="46" name="Holder 4"/>
          <p:cNvSpPr>
            <a:spLocks noGrp="1"/>
          </p:cNvSpPr>
          <p:nvPr>
            <p:ph type="sldNum" sz="quarter" idx="7"/>
          </p:nvPr>
        </p:nvSpPr>
        <p:spPr>
          <a:xfrm>
            <a:off x="5346700" y="6872301"/>
            <a:ext cx="3216961" cy="269304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2000" b="1" i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marL="180340">
              <a:lnSpc>
                <a:spcPts val="2085"/>
              </a:lnSpc>
            </a:pPr>
            <a:fld id="{81D60167-4931-47E6-BA6A-407CBD079E47}" type="slidenum">
              <a:rPr lang="nb-NO" spc="50" smtClean="0"/>
              <a:pPr marL="180340">
                <a:lnSpc>
                  <a:spcPts val="2085"/>
                </a:lnSpc>
              </a:pPr>
              <a:t>‹N›</a:t>
            </a:fld>
            <a:endParaRPr lang="nb-NO" spc="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527300" y="6864394"/>
            <a:ext cx="1224280" cy="266700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 b="0" i="0">
                <a:solidFill>
                  <a:srgbClr val="004F80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marL="12700" marR="5080">
              <a:lnSpc>
                <a:spcPts val="1000"/>
              </a:lnSpc>
              <a:spcBef>
                <a:spcPts val="5"/>
              </a:spcBef>
            </a:pPr>
            <a:r>
              <a:rPr lang="it-IT" spc="5" dirty="0"/>
              <a:t>Progetto cofinanziato  </a:t>
            </a:r>
            <a:r>
              <a:rPr lang="it-IT" spc="-5" dirty="0"/>
              <a:t>sul </a:t>
            </a:r>
            <a:r>
              <a:rPr lang="it-IT" spc="-10" dirty="0"/>
              <a:t>bando</a:t>
            </a:r>
            <a:r>
              <a:rPr lang="it-IT" spc="-85" dirty="0"/>
              <a:t> </a:t>
            </a:r>
            <a:r>
              <a:rPr lang="it-IT" spc="5" dirty="0"/>
              <a:t>I1b12_cluster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5346700" y="6872301"/>
            <a:ext cx="3216961" cy="269304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2000" b="1" i="0">
                <a:solidFill>
                  <a:srgbClr val="004F80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marL="180340">
              <a:lnSpc>
                <a:spcPts val="2085"/>
              </a:lnSpc>
            </a:pPr>
            <a:fld id="{81D60167-4931-47E6-BA6A-407CBD079E47}" type="slidenum">
              <a:rPr lang="nb-NO" spc="50" smtClean="0"/>
              <a:pPr marL="180340">
                <a:lnSpc>
                  <a:spcPts val="2085"/>
                </a:lnSpc>
              </a:pPr>
              <a:t>‹N›</a:t>
            </a:fld>
            <a:endParaRPr lang="nb-NO" spc="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36675" y="1238250"/>
            <a:ext cx="8020050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36675" y="3971925"/>
            <a:ext cx="8020050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735013" y="7010400"/>
            <a:ext cx="2406650" cy="401638"/>
          </a:xfrm>
          <a:prstGeom prst="rect">
            <a:avLst/>
          </a:prstGeom>
        </p:spPr>
        <p:txBody>
          <a:bodyPr/>
          <a:lstStyle/>
          <a:p>
            <a:fld id="{BF01F3F2-DD57-6042-8134-6A7BD3F12056}" type="datetimeFigureOut">
              <a:rPr lang="it-IT" smtClean="0"/>
              <a:t>18/12/2017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541713" y="7010400"/>
            <a:ext cx="3609975" cy="401638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551738" y="7010400"/>
            <a:ext cx="2406650" cy="401638"/>
          </a:xfrm>
          <a:prstGeom prst="rect">
            <a:avLst/>
          </a:prstGeom>
        </p:spPr>
        <p:txBody>
          <a:bodyPr/>
          <a:lstStyle/>
          <a:p>
            <a:fld id="{9FC267B6-67B0-F145-8926-2E8027418C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1206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3375" cy="14605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35013" y="2012950"/>
            <a:ext cx="9223375" cy="47990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735013" y="7010400"/>
            <a:ext cx="2406650" cy="401638"/>
          </a:xfrm>
          <a:prstGeom prst="rect">
            <a:avLst/>
          </a:prstGeom>
        </p:spPr>
        <p:txBody>
          <a:bodyPr/>
          <a:lstStyle/>
          <a:p>
            <a:fld id="{BF01F3F2-DD57-6042-8134-6A7BD3F12056}" type="datetimeFigureOut">
              <a:rPr lang="it-IT" smtClean="0"/>
              <a:t>18/12/2017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541713" y="7010400"/>
            <a:ext cx="3609975" cy="401638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551738" y="7010400"/>
            <a:ext cx="2406650" cy="401638"/>
          </a:xfrm>
          <a:prstGeom prst="rect">
            <a:avLst/>
          </a:prstGeom>
        </p:spPr>
        <p:txBody>
          <a:bodyPr/>
          <a:lstStyle/>
          <a:p>
            <a:fld id="{9FC267B6-67B0-F145-8926-2E8027418C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3750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30250" y="1885950"/>
            <a:ext cx="9221788" cy="3144838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30250" y="5060950"/>
            <a:ext cx="9221788" cy="1654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735013" y="7010400"/>
            <a:ext cx="2406650" cy="401638"/>
          </a:xfrm>
          <a:prstGeom prst="rect">
            <a:avLst/>
          </a:prstGeom>
        </p:spPr>
        <p:txBody>
          <a:bodyPr/>
          <a:lstStyle/>
          <a:p>
            <a:fld id="{BF01F3F2-DD57-6042-8134-6A7BD3F12056}" type="datetimeFigureOut">
              <a:rPr lang="it-IT" smtClean="0"/>
              <a:t>18/12/2017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541713" y="7010400"/>
            <a:ext cx="3609975" cy="401638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551738" y="7010400"/>
            <a:ext cx="2406650" cy="401638"/>
          </a:xfrm>
          <a:prstGeom prst="rect">
            <a:avLst/>
          </a:prstGeom>
        </p:spPr>
        <p:txBody>
          <a:bodyPr/>
          <a:lstStyle/>
          <a:p>
            <a:fld id="{9FC267B6-67B0-F145-8926-2E8027418C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6959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3375" cy="14605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5487" cy="47990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422900" y="2012950"/>
            <a:ext cx="4535488" cy="47990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735013" y="7010400"/>
            <a:ext cx="2406650" cy="401638"/>
          </a:xfrm>
          <a:prstGeom prst="rect">
            <a:avLst/>
          </a:prstGeom>
        </p:spPr>
        <p:txBody>
          <a:bodyPr/>
          <a:lstStyle/>
          <a:p>
            <a:fld id="{BF01F3F2-DD57-6042-8134-6A7BD3F12056}" type="datetimeFigureOut">
              <a:rPr lang="it-IT" smtClean="0"/>
              <a:t>18/12/2017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541713" y="7010400"/>
            <a:ext cx="3609975" cy="401638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7551738" y="7010400"/>
            <a:ext cx="2406650" cy="401638"/>
          </a:xfrm>
          <a:prstGeom prst="rect">
            <a:avLst/>
          </a:prstGeom>
        </p:spPr>
        <p:txBody>
          <a:bodyPr/>
          <a:lstStyle/>
          <a:p>
            <a:fld id="{9FC267B6-67B0-F145-8926-2E8027418C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8114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3375" cy="14605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36600" y="1854200"/>
            <a:ext cx="4524375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736600" y="2762250"/>
            <a:ext cx="4524375" cy="4064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413375" y="1854200"/>
            <a:ext cx="4546600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413375" y="2762250"/>
            <a:ext cx="4546600" cy="4064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735013" y="7010400"/>
            <a:ext cx="2406650" cy="401638"/>
          </a:xfrm>
          <a:prstGeom prst="rect">
            <a:avLst/>
          </a:prstGeom>
        </p:spPr>
        <p:txBody>
          <a:bodyPr/>
          <a:lstStyle/>
          <a:p>
            <a:fld id="{BF01F3F2-DD57-6042-8134-6A7BD3F12056}" type="datetimeFigureOut">
              <a:rPr lang="it-IT" smtClean="0"/>
              <a:t>18/12/2017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541713" y="7010400"/>
            <a:ext cx="3609975" cy="401638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7551738" y="7010400"/>
            <a:ext cx="2406650" cy="401638"/>
          </a:xfrm>
          <a:prstGeom prst="rect">
            <a:avLst/>
          </a:prstGeom>
        </p:spPr>
        <p:txBody>
          <a:bodyPr/>
          <a:lstStyle/>
          <a:p>
            <a:fld id="{9FC267B6-67B0-F145-8926-2E8027418C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5384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487141" y="7264924"/>
            <a:ext cx="186055" cy="111760"/>
          </a:xfrm>
          <a:custGeom>
            <a:avLst/>
            <a:gdLst/>
            <a:ahLst/>
            <a:cxnLst/>
            <a:rect l="l" t="t" r="r" b="b"/>
            <a:pathLst>
              <a:path w="186054" h="111759">
                <a:moveTo>
                  <a:pt x="34315" y="2501"/>
                </a:moveTo>
                <a:lnTo>
                  <a:pt x="0" y="2501"/>
                </a:lnTo>
                <a:lnTo>
                  <a:pt x="0" y="111493"/>
                </a:lnTo>
                <a:lnTo>
                  <a:pt x="37668" y="111493"/>
                </a:lnTo>
                <a:lnTo>
                  <a:pt x="37668" y="65468"/>
                </a:lnTo>
                <a:lnTo>
                  <a:pt x="39117" y="50255"/>
                </a:lnTo>
                <a:lnTo>
                  <a:pt x="43310" y="39631"/>
                </a:lnTo>
                <a:lnTo>
                  <a:pt x="50012" y="33401"/>
                </a:lnTo>
                <a:lnTo>
                  <a:pt x="58991" y="31368"/>
                </a:lnTo>
                <a:lnTo>
                  <a:pt x="184478" y="31368"/>
                </a:lnTo>
                <a:lnTo>
                  <a:pt x="184161" y="27437"/>
                </a:lnTo>
                <a:lnTo>
                  <a:pt x="182241" y="22580"/>
                </a:lnTo>
                <a:lnTo>
                  <a:pt x="34315" y="22580"/>
                </a:lnTo>
                <a:lnTo>
                  <a:pt x="34315" y="2501"/>
                </a:lnTo>
                <a:close/>
              </a:path>
              <a:path w="186054" h="111759">
                <a:moveTo>
                  <a:pt x="133057" y="31368"/>
                </a:moveTo>
                <a:lnTo>
                  <a:pt x="58991" y="31368"/>
                </a:lnTo>
                <a:lnTo>
                  <a:pt x="65845" y="33000"/>
                </a:lnTo>
                <a:lnTo>
                  <a:pt x="70523" y="37515"/>
                </a:lnTo>
                <a:lnTo>
                  <a:pt x="73200" y="44345"/>
                </a:lnTo>
                <a:lnTo>
                  <a:pt x="74053" y="52920"/>
                </a:lnTo>
                <a:lnTo>
                  <a:pt x="74053" y="111493"/>
                </a:lnTo>
                <a:lnTo>
                  <a:pt x="111709" y="111493"/>
                </a:lnTo>
                <a:lnTo>
                  <a:pt x="111709" y="65468"/>
                </a:lnTo>
                <a:lnTo>
                  <a:pt x="113160" y="50255"/>
                </a:lnTo>
                <a:lnTo>
                  <a:pt x="117359" y="39631"/>
                </a:lnTo>
                <a:lnTo>
                  <a:pt x="124069" y="33401"/>
                </a:lnTo>
                <a:lnTo>
                  <a:pt x="133057" y="31368"/>
                </a:lnTo>
                <a:close/>
              </a:path>
              <a:path w="186054" h="111759">
                <a:moveTo>
                  <a:pt x="184478" y="31368"/>
                </a:moveTo>
                <a:lnTo>
                  <a:pt x="133057" y="31368"/>
                </a:lnTo>
                <a:lnTo>
                  <a:pt x="139909" y="33000"/>
                </a:lnTo>
                <a:lnTo>
                  <a:pt x="144583" y="37515"/>
                </a:lnTo>
                <a:lnTo>
                  <a:pt x="147256" y="44345"/>
                </a:lnTo>
                <a:lnTo>
                  <a:pt x="148107" y="52920"/>
                </a:lnTo>
                <a:lnTo>
                  <a:pt x="148107" y="111493"/>
                </a:lnTo>
                <a:lnTo>
                  <a:pt x="185762" y="111493"/>
                </a:lnTo>
                <a:lnTo>
                  <a:pt x="185762" y="47269"/>
                </a:lnTo>
                <a:lnTo>
                  <a:pt x="184478" y="31368"/>
                </a:lnTo>
                <a:close/>
              </a:path>
              <a:path w="186054" h="111759">
                <a:moveTo>
                  <a:pt x="74472" y="0"/>
                </a:moveTo>
                <a:lnTo>
                  <a:pt x="62089" y="1322"/>
                </a:lnTo>
                <a:lnTo>
                  <a:pt x="50996" y="5408"/>
                </a:lnTo>
                <a:lnTo>
                  <a:pt x="41704" y="12435"/>
                </a:lnTo>
                <a:lnTo>
                  <a:pt x="34721" y="22580"/>
                </a:lnTo>
                <a:lnTo>
                  <a:pt x="182241" y="22580"/>
                </a:lnTo>
                <a:lnTo>
                  <a:pt x="181578" y="20904"/>
                </a:lnTo>
                <a:lnTo>
                  <a:pt x="108572" y="20904"/>
                </a:lnTo>
                <a:lnTo>
                  <a:pt x="102951" y="11642"/>
                </a:lnTo>
                <a:lnTo>
                  <a:pt x="95132" y="5122"/>
                </a:lnTo>
                <a:lnTo>
                  <a:pt x="85508" y="1267"/>
                </a:lnTo>
                <a:lnTo>
                  <a:pt x="74472" y="0"/>
                </a:lnTo>
                <a:close/>
              </a:path>
              <a:path w="186054" h="111759">
                <a:moveTo>
                  <a:pt x="147269" y="0"/>
                </a:moveTo>
                <a:lnTo>
                  <a:pt x="135927" y="1208"/>
                </a:lnTo>
                <a:lnTo>
                  <a:pt x="125410" y="4965"/>
                </a:lnTo>
                <a:lnTo>
                  <a:pt x="116149" y="11465"/>
                </a:lnTo>
                <a:lnTo>
                  <a:pt x="108572" y="20904"/>
                </a:lnTo>
                <a:lnTo>
                  <a:pt x="181578" y="20904"/>
                </a:lnTo>
                <a:lnTo>
                  <a:pt x="178284" y="12571"/>
                </a:lnTo>
                <a:lnTo>
                  <a:pt x="166522" y="3237"/>
                </a:lnTo>
                <a:lnTo>
                  <a:pt x="147269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9686734" y="7264921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8369" y="0"/>
                </a:moveTo>
                <a:lnTo>
                  <a:pt x="34949" y="3828"/>
                </a:lnTo>
                <a:lnTo>
                  <a:pt x="16473" y="14949"/>
                </a:lnTo>
                <a:lnTo>
                  <a:pt x="4353" y="32816"/>
                </a:lnTo>
                <a:lnTo>
                  <a:pt x="0" y="56883"/>
                </a:lnTo>
                <a:lnTo>
                  <a:pt x="4844" y="80993"/>
                </a:lnTo>
                <a:lnTo>
                  <a:pt x="18200" y="98942"/>
                </a:lnTo>
                <a:lnTo>
                  <a:pt x="38303" y="110143"/>
                </a:lnTo>
                <a:lnTo>
                  <a:pt x="63385" y="114007"/>
                </a:lnTo>
                <a:lnTo>
                  <a:pt x="73832" y="113605"/>
                </a:lnTo>
                <a:lnTo>
                  <a:pt x="84069" y="112358"/>
                </a:lnTo>
                <a:lnTo>
                  <a:pt x="93955" y="110209"/>
                </a:lnTo>
                <a:lnTo>
                  <a:pt x="103352" y="107099"/>
                </a:lnTo>
                <a:lnTo>
                  <a:pt x="103352" y="88900"/>
                </a:lnTo>
                <a:lnTo>
                  <a:pt x="70078" y="88900"/>
                </a:lnTo>
                <a:lnTo>
                  <a:pt x="57603" y="87749"/>
                </a:lnTo>
                <a:lnTo>
                  <a:pt x="47956" y="84089"/>
                </a:lnTo>
                <a:lnTo>
                  <a:pt x="41369" y="77605"/>
                </a:lnTo>
                <a:lnTo>
                  <a:pt x="38074" y="67983"/>
                </a:lnTo>
                <a:lnTo>
                  <a:pt x="113385" y="67983"/>
                </a:lnTo>
                <a:lnTo>
                  <a:pt x="113385" y="61074"/>
                </a:lnTo>
                <a:lnTo>
                  <a:pt x="111570" y="46634"/>
                </a:lnTo>
                <a:lnTo>
                  <a:pt x="37655" y="46634"/>
                </a:lnTo>
                <a:lnTo>
                  <a:pt x="39370" y="37778"/>
                </a:lnTo>
                <a:lnTo>
                  <a:pt x="43332" y="30530"/>
                </a:lnTo>
                <a:lnTo>
                  <a:pt x="49685" y="25635"/>
                </a:lnTo>
                <a:lnTo>
                  <a:pt x="58572" y="23837"/>
                </a:lnTo>
                <a:lnTo>
                  <a:pt x="103666" y="23837"/>
                </a:lnTo>
                <a:lnTo>
                  <a:pt x="101017" y="18378"/>
                </a:lnTo>
                <a:lnTo>
                  <a:pt x="83997" y="4983"/>
                </a:lnTo>
                <a:lnTo>
                  <a:pt x="58369" y="0"/>
                </a:lnTo>
                <a:close/>
              </a:path>
              <a:path w="113665" h="114300">
                <a:moveTo>
                  <a:pt x="103352" y="80530"/>
                </a:moveTo>
                <a:lnTo>
                  <a:pt x="94826" y="84399"/>
                </a:lnTo>
                <a:lnTo>
                  <a:pt x="86320" y="86991"/>
                </a:lnTo>
                <a:lnTo>
                  <a:pt x="78011" y="88445"/>
                </a:lnTo>
                <a:lnTo>
                  <a:pt x="70078" y="88900"/>
                </a:lnTo>
                <a:lnTo>
                  <a:pt x="103352" y="88900"/>
                </a:lnTo>
                <a:lnTo>
                  <a:pt x="103352" y="80530"/>
                </a:lnTo>
                <a:close/>
              </a:path>
              <a:path w="113665" h="114300">
                <a:moveTo>
                  <a:pt x="103666" y="23837"/>
                </a:moveTo>
                <a:lnTo>
                  <a:pt x="58572" y="23837"/>
                </a:lnTo>
                <a:lnTo>
                  <a:pt x="68195" y="25635"/>
                </a:lnTo>
                <a:lnTo>
                  <a:pt x="74679" y="30530"/>
                </a:lnTo>
                <a:lnTo>
                  <a:pt x="78339" y="37778"/>
                </a:lnTo>
                <a:lnTo>
                  <a:pt x="79489" y="46634"/>
                </a:lnTo>
                <a:lnTo>
                  <a:pt x="111570" y="46634"/>
                </a:lnTo>
                <a:lnTo>
                  <a:pt x="110466" y="37852"/>
                </a:lnTo>
                <a:lnTo>
                  <a:pt x="103666" y="23837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9805975" y="7264923"/>
            <a:ext cx="91440" cy="114300"/>
          </a:xfrm>
          <a:custGeom>
            <a:avLst/>
            <a:gdLst/>
            <a:ahLst/>
            <a:cxnLst/>
            <a:rect l="l" t="t" r="r" b="b"/>
            <a:pathLst>
              <a:path w="91440" h="114300">
                <a:moveTo>
                  <a:pt x="2933" y="81368"/>
                </a:moveTo>
                <a:lnTo>
                  <a:pt x="28613" y="113690"/>
                </a:lnTo>
                <a:lnTo>
                  <a:pt x="40385" y="114007"/>
                </a:lnTo>
                <a:lnTo>
                  <a:pt x="58737" y="112408"/>
                </a:lnTo>
                <a:lnTo>
                  <a:pt x="75052" y="106708"/>
                </a:lnTo>
                <a:lnTo>
                  <a:pt x="86740" y="95555"/>
                </a:lnTo>
                <a:lnTo>
                  <a:pt x="88397" y="88899"/>
                </a:lnTo>
                <a:lnTo>
                  <a:pt x="38290" y="88899"/>
                </a:lnTo>
                <a:lnTo>
                  <a:pt x="28263" y="88253"/>
                </a:lnTo>
                <a:lnTo>
                  <a:pt x="18807" y="86548"/>
                </a:lnTo>
                <a:lnTo>
                  <a:pt x="10253" y="84136"/>
                </a:lnTo>
                <a:lnTo>
                  <a:pt x="2933" y="81368"/>
                </a:lnTo>
                <a:close/>
              </a:path>
              <a:path w="91440" h="114300">
                <a:moveTo>
                  <a:pt x="46443" y="0"/>
                </a:moveTo>
                <a:lnTo>
                  <a:pt x="30009" y="1991"/>
                </a:lnTo>
                <a:lnTo>
                  <a:pt x="15063" y="8256"/>
                </a:lnTo>
                <a:lnTo>
                  <a:pt x="4197" y="19229"/>
                </a:lnTo>
                <a:lnTo>
                  <a:pt x="0" y="35344"/>
                </a:lnTo>
                <a:lnTo>
                  <a:pt x="8368" y="56342"/>
                </a:lnTo>
                <a:lnTo>
                  <a:pt x="26777" y="65571"/>
                </a:lnTo>
                <a:lnTo>
                  <a:pt x="45187" y="70878"/>
                </a:lnTo>
                <a:lnTo>
                  <a:pt x="53555" y="80111"/>
                </a:lnTo>
                <a:lnTo>
                  <a:pt x="53555" y="87642"/>
                </a:lnTo>
                <a:lnTo>
                  <a:pt x="46024" y="88899"/>
                </a:lnTo>
                <a:lnTo>
                  <a:pt x="88397" y="88899"/>
                </a:lnTo>
                <a:lnTo>
                  <a:pt x="91211" y="77596"/>
                </a:lnTo>
                <a:lnTo>
                  <a:pt x="82450" y="55480"/>
                </a:lnTo>
                <a:lnTo>
                  <a:pt x="63176" y="45934"/>
                </a:lnTo>
                <a:lnTo>
                  <a:pt x="43901" y="40976"/>
                </a:lnTo>
                <a:lnTo>
                  <a:pt x="35140" y="32626"/>
                </a:lnTo>
                <a:lnTo>
                  <a:pt x="35140" y="26555"/>
                </a:lnTo>
                <a:lnTo>
                  <a:pt x="44348" y="25095"/>
                </a:lnTo>
                <a:lnTo>
                  <a:pt x="82622" y="25095"/>
                </a:lnTo>
                <a:lnTo>
                  <a:pt x="84734" y="6273"/>
                </a:lnTo>
                <a:lnTo>
                  <a:pt x="75454" y="3262"/>
                </a:lnTo>
                <a:lnTo>
                  <a:pt x="65903" y="1331"/>
                </a:lnTo>
                <a:lnTo>
                  <a:pt x="56195" y="303"/>
                </a:lnTo>
                <a:lnTo>
                  <a:pt x="46443" y="0"/>
                </a:lnTo>
                <a:close/>
              </a:path>
              <a:path w="91440" h="114300">
                <a:moveTo>
                  <a:pt x="82622" y="25095"/>
                </a:moveTo>
                <a:lnTo>
                  <a:pt x="52514" y="25095"/>
                </a:lnTo>
                <a:lnTo>
                  <a:pt x="59937" y="25563"/>
                </a:lnTo>
                <a:lnTo>
                  <a:pt x="67700" y="26954"/>
                </a:lnTo>
                <a:lnTo>
                  <a:pt x="75192" y="29247"/>
                </a:lnTo>
                <a:lnTo>
                  <a:pt x="81800" y="32423"/>
                </a:lnTo>
                <a:lnTo>
                  <a:pt x="82622" y="25095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9905974" y="7264924"/>
            <a:ext cx="111125" cy="114300"/>
          </a:xfrm>
          <a:custGeom>
            <a:avLst/>
            <a:gdLst/>
            <a:ahLst/>
            <a:cxnLst/>
            <a:rect l="l" t="t" r="r" b="b"/>
            <a:pathLst>
              <a:path w="111125" h="114300">
                <a:moveTo>
                  <a:pt x="62344" y="42456"/>
                </a:moveTo>
                <a:lnTo>
                  <a:pt x="56286" y="42456"/>
                </a:lnTo>
                <a:lnTo>
                  <a:pt x="39015" y="43596"/>
                </a:lnTo>
                <a:lnTo>
                  <a:pt x="20608" y="48601"/>
                </a:lnTo>
                <a:lnTo>
                  <a:pt x="5969" y="59842"/>
                </a:lnTo>
                <a:lnTo>
                  <a:pt x="0" y="79692"/>
                </a:lnTo>
                <a:lnTo>
                  <a:pt x="3345" y="95030"/>
                </a:lnTo>
                <a:lnTo>
                  <a:pt x="12320" y="105717"/>
                </a:lnTo>
                <a:lnTo>
                  <a:pt x="25337" y="111971"/>
                </a:lnTo>
                <a:lnTo>
                  <a:pt x="40805" y="114007"/>
                </a:lnTo>
                <a:lnTo>
                  <a:pt x="51522" y="112846"/>
                </a:lnTo>
                <a:lnTo>
                  <a:pt x="60650" y="109272"/>
                </a:lnTo>
                <a:lnTo>
                  <a:pt x="68485" y="103147"/>
                </a:lnTo>
                <a:lnTo>
                  <a:pt x="75323" y="94335"/>
                </a:lnTo>
                <a:lnTo>
                  <a:pt x="109192" y="94335"/>
                </a:lnTo>
                <a:lnTo>
                  <a:pt x="109076" y="88899"/>
                </a:lnTo>
                <a:lnTo>
                  <a:pt x="41846" y="88899"/>
                </a:lnTo>
                <a:lnTo>
                  <a:pt x="35153" y="84505"/>
                </a:lnTo>
                <a:lnTo>
                  <a:pt x="35153" y="76974"/>
                </a:lnTo>
                <a:lnTo>
                  <a:pt x="36920" y="70303"/>
                </a:lnTo>
                <a:lnTo>
                  <a:pt x="41765" y="65830"/>
                </a:lnTo>
                <a:lnTo>
                  <a:pt x="49003" y="63319"/>
                </a:lnTo>
                <a:lnTo>
                  <a:pt x="57950" y="62534"/>
                </a:lnTo>
                <a:lnTo>
                  <a:pt x="109025" y="62534"/>
                </a:lnTo>
                <a:lnTo>
                  <a:pt x="108991" y="45173"/>
                </a:lnTo>
                <a:lnTo>
                  <a:pt x="108741" y="43916"/>
                </a:lnTo>
                <a:lnTo>
                  <a:pt x="73850" y="43916"/>
                </a:lnTo>
                <a:lnTo>
                  <a:pt x="69037" y="43078"/>
                </a:lnTo>
                <a:lnTo>
                  <a:pt x="62344" y="42456"/>
                </a:lnTo>
                <a:close/>
              </a:path>
              <a:path w="111125" h="114300">
                <a:moveTo>
                  <a:pt x="109192" y="94335"/>
                </a:moveTo>
                <a:lnTo>
                  <a:pt x="75730" y="94335"/>
                </a:lnTo>
                <a:lnTo>
                  <a:pt x="75730" y="99987"/>
                </a:lnTo>
                <a:lnTo>
                  <a:pt x="76365" y="105638"/>
                </a:lnTo>
                <a:lnTo>
                  <a:pt x="76568" y="111493"/>
                </a:lnTo>
                <a:lnTo>
                  <a:pt x="111086" y="111493"/>
                </a:lnTo>
                <a:lnTo>
                  <a:pt x="110052" y="105056"/>
                </a:lnTo>
                <a:lnTo>
                  <a:pt x="109410" y="98621"/>
                </a:lnTo>
                <a:lnTo>
                  <a:pt x="109192" y="94335"/>
                </a:lnTo>
                <a:close/>
              </a:path>
              <a:path w="111125" h="114300">
                <a:moveTo>
                  <a:pt x="109025" y="62534"/>
                </a:moveTo>
                <a:lnTo>
                  <a:pt x="63601" y="62534"/>
                </a:lnTo>
                <a:lnTo>
                  <a:pt x="69037" y="62953"/>
                </a:lnTo>
                <a:lnTo>
                  <a:pt x="73850" y="63169"/>
                </a:lnTo>
                <a:lnTo>
                  <a:pt x="72223" y="72574"/>
                </a:lnTo>
                <a:lnTo>
                  <a:pt x="67576" y="80821"/>
                </a:lnTo>
                <a:lnTo>
                  <a:pt x="60263" y="86674"/>
                </a:lnTo>
                <a:lnTo>
                  <a:pt x="50634" y="88899"/>
                </a:lnTo>
                <a:lnTo>
                  <a:pt x="109076" y="88899"/>
                </a:lnTo>
                <a:lnTo>
                  <a:pt x="109025" y="62534"/>
                </a:lnTo>
                <a:close/>
              </a:path>
              <a:path w="111125" h="114300">
                <a:moveTo>
                  <a:pt x="104999" y="25095"/>
                </a:moveTo>
                <a:lnTo>
                  <a:pt x="48945" y="25095"/>
                </a:lnTo>
                <a:lnTo>
                  <a:pt x="58550" y="25948"/>
                </a:lnTo>
                <a:lnTo>
                  <a:pt x="66422" y="28938"/>
                </a:lnTo>
                <a:lnTo>
                  <a:pt x="71782" y="34712"/>
                </a:lnTo>
                <a:lnTo>
                  <a:pt x="73850" y="43916"/>
                </a:lnTo>
                <a:lnTo>
                  <a:pt x="108741" y="43916"/>
                </a:lnTo>
                <a:lnTo>
                  <a:pt x="104999" y="25095"/>
                </a:lnTo>
                <a:close/>
              </a:path>
              <a:path w="111125" h="114300">
                <a:moveTo>
                  <a:pt x="57111" y="0"/>
                </a:moveTo>
                <a:lnTo>
                  <a:pt x="45403" y="442"/>
                </a:lnTo>
                <a:lnTo>
                  <a:pt x="34342" y="1824"/>
                </a:lnTo>
                <a:lnTo>
                  <a:pt x="23788" y="4227"/>
                </a:lnTo>
                <a:lnTo>
                  <a:pt x="13601" y="7734"/>
                </a:lnTo>
                <a:lnTo>
                  <a:pt x="14236" y="33248"/>
                </a:lnTo>
                <a:lnTo>
                  <a:pt x="22365" y="29504"/>
                </a:lnTo>
                <a:lnTo>
                  <a:pt x="30967" y="26976"/>
                </a:lnTo>
                <a:lnTo>
                  <a:pt x="39880" y="25545"/>
                </a:lnTo>
                <a:lnTo>
                  <a:pt x="48945" y="25095"/>
                </a:lnTo>
                <a:lnTo>
                  <a:pt x="104999" y="25095"/>
                </a:lnTo>
                <a:lnTo>
                  <a:pt x="104798" y="24083"/>
                </a:lnTo>
                <a:lnTo>
                  <a:pt x="93486" y="10113"/>
                </a:lnTo>
                <a:lnTo>
                  <a:pt x="76957" y="2381"/>
                </a:lnTo>
                <a:lnTo>
                  <a:pt x="57111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0029621" y="7264924"/>
            <a:ext cx="122555" cy="155575"/>
          </a:xfrm>
          <a:custGeom>
            <a:avLst/>
            <a:gdLst/>
            <a:ahLst/>
            <a:cxnLst/>
            <a:rect l="l" t="t" r="r" b="b"/>
            <a:pathLst>
              <a:path w="122554" h="155575">
                <a:moveTo>
                  <a:pt x="34734" y="2501"/>
                </a:moveTo>
                <a:lnTo>
                  <a:pt x="0" y="2501"/>
                </a:lnTo>
                <a:lnTo>
                  <a:pt x="0" y="155422"/>
                </a:lnTo>
                <a:lnTo>
                  <a:pt x="37655" y="155422"/>
                </a:lnTo>
                <a:lnTo>
                  <a:pt x="37655" y="96215"/>
                </a:lnTo>
                <a:lnTo>
                  <a:pt x="109829" y="96215"/>
                </a:lnTo>
                <a:lnTo>
                  <a:pt x="115443" y="85140"/>
                </a:lnTo>
                <a:lnTo>
                  <a:pt x="60667" y="85140"/>
                </a:lnTo>
                <a:lnTo>
                  <a:pt x="51778" y="83027"/>
                </a:lnTo>
                <a:lnTo>
                  <a:pt x="44456" y="77184"/>
                </a:lnTo>
                <a:lnTo>
                  <a:pt x="39486" y="68360"/>
                </a:lnTo>
                <a:lnTo>
                  <a:pt x="37655" y="57302"/>
                </a:lnTo>
                <a:lnTo>
                  <a:pt x="39309" y="45979"/>
                </a:lnTo>
                <a:lnTo>
                  <a:pt x="43984" y="36969"/>
                </a:lnTo>
                <a:lnTo>
                  <a:pt x="51248" y="31016"/>
                </a:lnTo>
                <a:lnTo>
                  <a:pt x="60667" y="28867"/>
                </a:lnTo>
                <a:lnTo>
                  <a:pt x="116062" y="28867"/>
                </a:lnTo>
                <a:lnTo>
                  <a:pt x="112663" y="22174"/>
                </a:lnTo>
                <a:lnTo>
                  <a:pt x="34734" y="22174"/>
                </a:lnTo>
                <a:lnTo>
                  <a:pt x="34734" y="2501"/>
                </a:lnTo>
                <a:close/>
              </a:path>
              <a:path w="122554" h="155575">
                <a:moveTo>
                  <a:pt x="109829" y="96215"/>
                </a:moveTo>
                <a:lnTo>
                  <a:pt x="38074" y="96215"/>
                </a:lnTo>
                <a:lnTo>
                  <a:pt x="44616" y="104469"/>
                </a:lnTo>
                <a:lnTo>
                  <a:pt x="53062" y="109972"/>
                </a:lnTo>
                <a:lnTo>
                  <a:pt x="62643" y="113042"/>
                </a:lnTo>
                <a:lnTo>
                  <a:pt x="72593" y="113995"/>
                </a:lnTo>
                <a:lnTo>
                  <a:pt x="94050" y="109308"/>
                </a:lnTo>
                <a:lnTo>
                  <a:pt x="109643" y="96581"/>
                </a:lnTo>
                <a:lnTo>
                  <a:pt x="109829" y="96215"/>
                </a:lnTo>
                <a:close/>
              </a:path>
              <a:path w="122554" h="155575">
                <a:moveTo>
                  <a:pt x="116062" y="28867"/>
                </a:moveTo>
                <a:lnTo>
                  <a:pt x="60667" y="28867"/>
                </a:lnTo>
                <a:lnTo>
                  <a:pt x="70412" y="31051"/>
                </a:lnTo>
                <a:lnTo>
                  <a:pt x="77562" y="36939"/>
                </a:lnTo>
                <a:lnTo>
                  <a:pt x="81963" y="45535"/>
                </a:lnTo>
                <a:lnTo>
                  <a:pt x="83464" y="55841"/>
                </a:lnTo>
                <a:lnTo>
                  <a:pt x="81902" y="67743"/>
                </a:lnTo>
                <a:lnTo>
                  <a:pt x="77400" y="77001"/>
                </a:lnTo>
                <a:lnTo>
                  <a:pt x="70230" y="83004"/>
                </a:lnTo>
                <a:lnTo>
                  <a:pt x="60667" y="85140"/>
                </a:lnTo>
                <a:lnTo>
                  <a:pt x="115443" y="85140"/>
                </a:lnTo>
                <a:lnTo>
                  <a:pt x="119157" y="77813"/>
                </a:lnTo>
                <a:lnTo>
                  <a:pt x="122377" y="55003"/>
                </a:lnTo>
                <a:lnTo>
                  <a:pt x="119324" y="35291"/>
                </a:lnTo>
                <a:lnTo>
                  <a:pt x="116062" y="28867"/>
                </a:lnTo>
                <a:close/>
              </a:path>
              <a:path w="122554" h="155575">
                <a:moveTo>
                  <a:pt x="75730" y="0"/>
                </a:moveTo>
                <a:lnTo>
                  <a:pt x="63208" y="1316"/>
                </a:lnTo>
                <a:lnTo>
                  <a:pt x="51827" y="5357"/>
                </a:lnTo>
                <a:lnTo>
                  <a:pt x="42252" y="12264"/>
                </a:lnTo>
                <a:lnTo>
                  <a:pt x="35153" y="22174"/>
                </a:lnTo>
                <a:lnTo>
                  <a:pt x="112663" y="22174"/>
                </a:lnTo>
                <a:lnTo>
                  <a:pt x="110350" y="17619"/>
                </a:lnTo>
                <a:lnTo>
                  <a:pt x="95727" y="4888"/>
                </a:lnTo>
                <a:lnTo>
                  <a:pt x="75730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9194520" y="6956226"/>
            <a:ext cx="266700" cy="405765"/>
          </a:xfrm>
          <a:custGeom>
            <a:avLst/>
            <a:gdLst/>
            <a:ahLst/>
            <a:cxnLst/>
            <a:rect l="l" t="t" r="r" b="b"/>
            <a:pathLst>
              <a:path w="266700" h="405765">
                <a:moveTo>
                  <a:pt x="258051" y="0"/>
                </a:moveTo>
                <a:lnTo>
                  <a:pt x="253187" y="1079"/>
                </a:lnTo>
                <a:lnTo>
                  <a:pt x="0" y="396989"/>
                </a:lnTo>
                <a:lnTo>
                  <a:pt x="1079" y="401866"/>
                </a:lnTo>
                <a:lnTo>
                  <a:pt x="6057" y="405041"/>
                </a:lnTo>
                <a:lnTo>
                  <a:pt x="7531" y="405447"/>
                </a:lnTo>
                <a:lnTo>
                  <a:pt x="11582" y="405447"/>
                </a:lnTo>
                <a:lnTo>
                  <a:pt x="14122" y="404164"/>
                </a:lnTo>
                <a:lnTo>
                  <a:pt x="266458" y="9563"/>
                </a:lnTo>
                <a:lnTo>
                  <a:pt x="265391" y="4699"/>
                </a:lnTo>
                <a:lnTo>
                  <a:pt x="258051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9173159" y="6927691"/>
            <a:ext cx="263525" cy="125730"/>
          </a:xfrm>
          <a:custGeom>
            <a:avLst/>
            <a:gdLst/>
            <a:ahLst/>
            <a:cxnLst/>
            <a:rect l="l" t="t" r="r" b="b"/>
            <a:pathLst>
              <a:path w="263525" h="125729">
                <a:moveTo>
                  <a:pt x="255117" y="0"/>
                </a:moveTo>
                <a:lnTo>
                  <a:pt x="1790" y="112102"/>
                </a:lnTo>
                <a:lnTo>
                  <a:pt x="0" y="116751"/>
                </a:lnTo>
                <a:lnTo>
                  <a:pt x="3060" y="123672"/>
                </a:lnTo>
                <a:lnTo>
                  <a:pt x="5943" y="125425"/>
                </a:lnTo>
                <a:lnTo>
                  <a:pt x="10033" y="125425"/>
                </a:lnTo>
                <a:lnTo>
                  <a:pt x="11112" y="125209"/>
                </a:lnTo>
                <a:lnTo>
                  <a:pt x="261493" y="14414"/>
                </a:lnTo>
                <a:lnTo>
                  <a:pt x="263296" y="9766"/>
                </a:lnTo>
                <a:lnTo>
                  <a:pt x="259778" y="1803"/>
                </a:lnTo>
                <a:lnTo>
                  <a:pt x="255117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9089021" y="6840093"/>
            <a:ext cx="342265" cy="67945"/>
          </a:xfrm>
          <a:custGeom>
            <a:avLst/>
            <a:gdLst/>
            <a:ahLst/>
            <a:cxnLst/>
            <a:rect l="l" t="t" r="r" b="b"/>
            <a:pathLst>
              <a:path w="342265" h="67945">
                <a:moveTo>
                  <a:pt x="5384" y="0"/>
                </a:moveTo>
                <a:lnTo>
                  <a:pt x="1358" y="2921"/>
                </a:lnTo>
                <a:lnTo>
                  <a:pt x="0" y="11518"/>
                </a:lnTo>
                <a:lnTo>
                  <a:pt x="2933" y="15557"/>
                </a:lnTo>
                <a:lnTo>
                  <a:pt x="332422" y="67741"/>
                </a:lnTo>
                <a:lnTo>
                  <a:pt x="333667" y="67843"/>
                </a:lnTo>
                <a:lnTo>
                  <a:pt x="337477" y="67843"/>
                </a:lnTo>
                <a:lnTo>
                  <a:pt x="340829" y="65074"/>
                </a:lnTo>
                <a:lnTo>
                  <a:pt x="342125" y="56896"/>
                </a:lnTo>
                <a:lnTo>
                  <a:pt x="339191" y="52857"/>
                </a:lnTo>
                <a:lnTo>
                  <a:pt x="5384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9272651" y="6723110"/>
            <a:ext cx="174625" cy="152400"/>
          </a:xfrm>
          <a:custGeom>
            <a:avLst/>
            <a:gdLst/>
            <a:ahLst/>
            <a:cxnLst/>
            <a:rect l="l" t="t" r="r" b="b"/>
            <a:pathLst>
              <a:path w="174625" h="152400">
                <a:moveTo>
                  <a:pt x="10680" y="0"/>
                </a:moveTo>
                <a:lnTo>
                  <a:pt x="5702" y="355"/>
                </a:lnTo>
                <a:lnTo>
                  <a:pt x="0" y="6934"/>
                </a:lnTo>
                <a:lnTo>
                  <a:pt x="355" y="11912"/>
                </a:lnTo>
                <a:lnTo>
                  <a:pt x="161531" y="151663"/>
                </a:lnTo>
                <a:lnTo>
                  <a:pt x="163372" y="152298"/>
                </a:lnTo>
                <a:lnTo>
                  <a:pt x="167411" y="152298"/>
                </a:lnTo>
                <a:lnTo>
                  <a:pt x="169595" y="151371"/>
                </a:lnTo>
                <a:lnTo>
                  <a:pt x="174015" y="146291"/>
                </a:lnTo>
                <a:lnTo>
                  <a:pt x="173659" y="141312"/>
                </a:lnTo>
                <a:lnTo>
                  <a:pt x="10680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9383103" y="6556733"/>
            <a:ext cx="95885" cy="299085"/>
          </a:xfrm>
          <a:custGeom>
            <a:avLst/>
            <a:gdLst/>
            <a:ahLst/>
            <a:cxnLst/>
            <a:rect l="l" t="t" r="r" b="b"/>
            <a:pathLst>
              <a:path w="95884" h="299084">
                <a:moveTo>
                  <a:pt x="10858" y="0"/>
                </a:moveTo>
                <a:lnTo>
                  <a:pt x="2451" y="2336"/>
                </a:lnTo>
                <a:lnTo>
                  <a:pt x="0" y="6667"/>
                </a:lnTo>
                <a:lnTo>
                  <a:pt x="80022" y="296240"/>
                </a:lnTo>
                <a:lnTo>
                  <a:pt x="83197" y="298526"/>
                </a:lnTo>
                <a:lnTo>
                  <a:pt x="86652" y="298526"/>
                </a:lnTo>
                <a:lnTo>
                  <a:pt x="88049" y="298437"/>
                </a:lnTo>
                <a:lnTo>
                  <a:pt x="92951" y="297078"/>
                </a:lnTo>
                <a:lnTo>
                  <a:pt x="95415" y="292734"/>
                </a:lnTo>
                <a:lnTo>
                  <a:pt x="15189" y="2476"/>
                </a:lnTo>
                <a:lnTo>
                  <a:pt x="10858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9497403" y="6524187"/>
            <a:ext cx="114300" cy="332105"/>
          </a:xfrm>
          <a:custGeom>
            <a:avLst/>
            <a:gdLst/>
            <a:ahLst/>
            <a:cxnLst/>
            <a:rect l="l" t="t" r="r" b="b"/>
            <a:pathLst>
              <a:path w="114300" h="332104">
                <a:moveTo>
                  <a:pt x="103225" y="0"/>
                </a:moveTo>
                <a:lnTo>
                  <a:pt x="98818" y="2336"/>
                </a:lnTo>
                <a:lnTo>
                  <a:pt x="0" y="325539"/>
                </a:lnTo>
                <a:lnTo>
                  <a:pt x="2349" y="329945"/>
                </a:lnTo>
                <a:lnTo>
                  <a:pt x="7277" y="331444"/>
                </a:lnTo>
                <a:lnTo>
                  <a:pt x="8813" y="331558"/>
                </a:lnTo>
                <a:lnTo>
                  <a:pt x="12191" y="331558"/>
                </a:lnTo>
                <a:lnTo>
                  <a:pt x="15303" y="329374"/>
                </a:lnTo>
                <a:lnTo>
                  <a:pt x="113880" y="6946"/>
                </a:lnTo>
                <a:lnTo>
                  <a:pt x="111544" y="2539"/>
                </a:lnTo>
                <a:lnTo>
                  <a:pt x="103225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9527958" y="6687315"/>
            <a:ext cx="219710" cy="188595"/>
          </a:xfrm>
          <a:custGeom>
            <a:avLst/>
            <a:gdLst/>
            <a:ahLst/>
            <a:cxnLst/>
            <a:rect l="l" t="t" r="r" b="b"/>
            <a:pathLst>
              <a:path w="219709" h="188595">
                <a:moveTo>
                  <a:pt x="208622" y="0"/>
                </a:moveTo>
                <a:lnTo>
                  <a:pt x="393" y="177457"/>
                </a:lnTo>
                <a:lnTo>
                  <a:pt x="0" y="182435"/>
                </a:lnTo>
                <a:lnTo>
                  <a:pt x="4381" y="187578"/>
                </a:lnTo>
                <a:lnTo>
                  <a:pt x="6591" y="188518"/>
                </a:lnTo>
                <a:lnTo>
                  <a:pt x="10629" y="188518"/>
                </a:lnTo>
                <a:lnTo>
                  <a:pt x="12446" y="187896"/>
                </a:lnTo>
                <a:lnTo>
                  <a:pt x="218833" y="12001"/>
                </a:lnTo>
                <a:lnTo>
                  <a:pt x="219240" y="7023"/>
                </a:lnTo>
                <a:lnTo>
                  <a:pt x="213588" y="393"/>
                </a:lnTo>
                <a:lnTo>
                  <a:pt x="208622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9543338" y="6872451"/>
            <a:ext cx="164465" cy="36830"/>
          </a:xfrm>
          <a:custGeom>
            <a:avLst/>
            <a:gdLst/>
            <a:ahLst/>
            <a:cxnLst/>
            <a:rect l="l" t="t" r="r" b="b"/>
            <a:pathLst>
              <a:path w="164465" h="36829">
                <a:moveTo>
                  <a:pt x="158686" y="0"/>
                </a:moveTo>
                <a:lnTo>
                  <a:pt x="3009" y="21628"/>
                </a:lnTo>
                <a:lnTo>
                  <a:pt x="0" y="25615"/>
                </a:lnTo>
                <a:lnTo>
                  <a:pt x="1142" y="33858"/>
                </a:lnTo>
                <a:lnTo>
                  <a:pt x="4521" y="36715"/>
                </a:lnTo>
                <a:lnTo>
                  <a:pt x="8394" y="36715"/>
                </a:lnTo>
                <a:lnTo>
                  <a:pt x="9486" y="36639"/>
                </a:lnTo>
                <a:lnTo>
                  <a:pt x="160896" y="15595"/>
                </a:lnTo>
                <a:lnTo>
                  <a:pt x="163906" y="11620"/>
                </a:lnTo>
                <a:lnTo>
                  <a:pt x="162699" y="2997"/>
                </a:lnTo>
                <a:lnTo>
                  <a:pt x="158686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9537369" y="6928687"/>
            <a:ext cx="302895" cy="148590"/>
          </a:xfrm>
          <a:custGeom>
            <a:avLst/>
            <a:gdLst/>
            <a:ahLst/>
            <a:cxnLst/>
            <a:rect l="l" t="t" r="r" b="b"/>
            <a:pathLst>
              <a:path w="302895" h="148590">
                <a:moveTo>
                  <a:pt x="8343" y="0"/>
                </a:moveTo>
                <a:lnTo>
                  <a:pt x="3657" y="1714"/>
                </a:lnTo>
                <a:lnTo>
                  <a:pt x="0" y="9613"/>
                </a:lnTo>
                <a:lnTo>
                  <a:pt x="1727" y="14287"/>
                </a:lnTo>
                <a:lnTo>
                  <a:pt x="291261" y="148234"/>
                </a:lnTo>
                <a:lnTo>
                  <a:pt x="292392" y="148475"/>
                </a:lnTo>
                <a:lnTo>
                  <a:pt x="296468" y="148475"/>
                </a:lnTo>
                <a:lnTo>
                  <a:pt x="299326" y="146773"/>
                </a:lnTo>
                <a:lnTo>
                  <a:pt x="302475" y="139954"/>
                </a:lnTo>
                <a:lnTo>
                  <a:pt x="300761" y="135267"/>
                </a:lnTo>
                <a:lnTo>
                  <a:pt x="8343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9487147" y="6967621"/>
            <a:ext cx="0" cy="219710"/>
          </a:xfrm>
          <a:custGeom>
            <a:avLst/>
            <a:gdLst/>
            <a:ahLst/>
            <a:cxnLst/>
            <a:rect l="l" t="t" r="r" b="b"/>
            <a:pathLst>
              <a:path h="219709">
                <a:moveTo>
                  <a:pt x="0" y="0"/>
                </a:moveTo>
                <a:lnTo>
                  <a:pt x="0" y="219392"/>
                </a:lnTo>
              </a:path>
            </a:pathLst>
          </a:custGeom>
          <a:ln w="15760">
            <a:solidFill>
              <a:srgbClr val="00518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9512528" y="6956707"/>
            <a:ext cx="99060" cy="147955"/>
          </a:xfrm>
          <a:custGeom>
            <a:avLst/>
            <a:gdLst/>
            <a:ahLst/>
            <a:cxnLst/>
            <a:rect l="l" t="t" r="r" b="b"/>
            <a:pathLst>
              <a:path w="99059" h="147954">
                <a:moveTo>
                  <a:pt x="8534" y="0"/>
                </a:moveTo>
                <a:lnTo>
                  <a:pt x="1142" y="4584"/>
                </a:lnTo>
                <a:lnTo>
                  <a:pt x="0" y="9448"/>
                </a:lnTo>
                <a:lnTo>
                  <a:pt x="84747" y="146062"/>
                </a:lnTo>
                <a:lnTo>
                  <a:pt x="87312" y="147383"/>
                </a:lnTo>
                <a:lnTo>
                  <a:pt x="91376" y="147383"/>
                </a:lnTo>
                <a:lnTo>
                  <a:pt x="92811" y="147002"/>
                </a:lnTo>
                <a:lnTo>
                  <a:pt x="97802" y="143903"/>
                </a:lnTo>
                <a:lnTo>
                  <a:pt x="98932" y="139052"/>
                </a:lnTo>
                <a:lnTo>
                  <a:pt x="13398" y="1142"/>
                </a:lnTo>
                <a:lnTo>
                  <a:pt x="8534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9461652" y="7153644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9576993" y="7070721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9805378" y="7043790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9673349" y="6855355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9712883" y="6670650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13" y="48973"/>
                </a:lnTo>
                <a:lnTo>
                  <a:pt x="43514" y="43510"/>
                </a:lnTo>
                <a:lnTo>
                  <a:pt x="48975" y="35407"/>
                </a:lnTo>
                <a:lnTo>
                  <a:pt x="50977" y="25488"/>
                </a:lnTo>
                <a:lnTo>
                  <a:pt x="48975" y="15569"/>
                </a:lnTo>
                <a:lnTo>
                  <a:pt x="43514" y="7467"/>
                </a:lnTo>
                <a:lnTo>
                  <a:pt x="35413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9576993" y="6507504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9366363" y="6540010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13" y="48973"/>
                </a:lnTo>
                <a:lnTo>
                  <a:pt x="43514" y="43510"/>
                </a:lnTo>
                <a:lnTo>
                  <a:pt x="48975" y="35407"/>
                </a:lnTo>
                <a:lnTo>
                  <a:pt x="50977" y="25488"/>
                </a:lnTo>
                <a:lnTo>
                  <a:pt x="48975" y="15569"/>
                </a:lnTo>
                <a:lnTo>
                  <a:pt x="43514" y="7467"/>
                </a:lnTo>
                <a:lnTo>
                  <a:pt x="35413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9255962" y="6706429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9071991" y="6823061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9156624" y="7019745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9178010" y="7328303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540000" y="6545130"/>
            <a:ext cx="7998459" cy="0"/>
          </a:xfrm>
          <a:custGeom>
            <a:avLst/>
            <a:gdLst/>
            <a:ahLst/>
            <a:cxnLst/>
            <a:rect l="l" t="t" r="r" b="b"/>
            <a:pathLst>
              <a:path w="7998459">
                <a:moveTo>
                  <a:pt x="0" y="0"/>
                </a:moveTo>
                <a:lnTo>
                  <a:pt x="7998002" y="0"/>
                </a:lnTo>
              </a:path>
            </a:pathLst>
          </a:custGeom>
          <a:ln w="31750">
            <a:solidFill>
              <a:srgbClr val="00518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Holder 2"/>
          <p:cNvSpPr>
            <a:spLocks noGrp="1"/>
          </p:cNvSpPr>
          <p:nvPr>
            <p:ph type="ftr" sz="quarter" idx="3"/>
          </p:nvPr>
        </p:nvSpPr>
        <p:spPr>
          <a:xfrm>
            <a:off x="527300" y="6864394"/>
            <a:ext cx="1224280" cy="266700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 b="0" i="0">
                <a:solidFill>
                  <a:srgbClr val="004F80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marL="12700" marR="5080">
              <a:lnSpc>
                <a:spcPts val="1000"/>
              </a:lnSpc>
              <a:spcBef>
                <a:spcPts val="5"/>
              </a:spcBef>
            </a:pPr>
            <a:r>
              <a:rPr lang="it-IT" spc="5" dirty="0"/>
              <a:t>Progetto cofinanziato  </a:t>
            </a:r>
            <a:r>
              <a:rPr lang="it-IT" spc="-5" dirty="0"/>
              <a:t>sul </a:t>
            </a:r>
            <a:r>
              <a:rPr lang="it-IT" spc="-10" dirty="0"/>
              <a:t>bando</a:t>
            </a:r>
            <a:r>
              <a:rPr lang="it-IT" spc="-85" dirty="0"/>
              <a:t> </a:t>
            </a:r>
            <a:r>
              <a:rPr lang="it-IT" spc="5" dirty="0"/>
              <a:t>I1b12_cluster</a:t>
            </a:r>
          </a:p>
        </p:txBody>
      </p:sp>
      <p:sp>
        <p:nvSpPr>
          <p:cNvPr id="45" name="Holder 4"/>
          <p:cNvSpPr>
            <a:spLocks noGrp="1"/>
          </p:cNvSpPr>
          <p:nvPr>
            <p:ph type="sldNum" sz="quarter" idx="4"/>
          </p:nvPr>
        </p:nvSpPr>
        <p:spPr>
          <a:xfrm>
            <a:off x="5346700" y="6872301"/>
            <a:ext cx="3216961" cy="269304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2000" b="1" i="0">
                <a:solidFill>
                  <a:srgbClr val="004F80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marL="180340">
              <a:lnSpc>
                <a:spcPts val="2085"/>
              </a:lnSpc>
            </a:pPr>
            <a:fld id="{81D60167-4931-47E6-BA6A-407CBD079E47}" type="slidenum">
              <a:rPr lang="nb-NO" spc="50" smtClean="0"/>
              <a:pPr marL="180340">
                <a:lnSpc>
                  <a:spcPts val="2085"/>
                </a:lnSpc>
              </a:pPr>
              <a:t>‹N›</a:t>
            </a:fld>
            <a:endParaRPr lang="nb-NO" spc="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49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sapiemonte.it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-273406"/>
            <a:ext cx="10692130" cy="1512570"/>
          </a:xfrm>
          <a:custGeom>
            <a:avLst/>
            <a:gdLst/>
            <a:ahLst/>
            <a:cxnLst/>
            <a:rect l="l" t="t" r="r" b="b"/>
            <a:pathLst>
              <a:path w="10692130" h="1512570">
                <a:moveTo>
                  <a:pt x="0" y="1511998"/>
                </a:moveTo>
                <a:lnTo>
                  <a:pt x="10692003" y="1511998"/>
                </a:lnTo>
                <a:lnTo>
                  <a:pt x="10692003" y="0"/>
                </a:lnTo>
                <a:lnTo>
                  <a:pt x="0" y="0"/>
                </a:lnTo>
                <a:lnTo>
                  <a:pt x="0" y="151199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89135" y="376076"/>
            <a:ext cx="496048" cy="559542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149053" y="412846"/>
            <a:ext cx="1143469" cy="551459"/>
          </a:xfrm>
          <a:prstGeom prst="rect">
            <a:avLst/>
          </a:pr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370037" y="463478"/>
            <a:ext cx="1182844" cy="378428"/>
          </a:xfrm>
          <a:prstGeom prst="rect">
            <a:avLst/>
          </a:prstGeom>
          <a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717019" y="352425"/>
            <a:ext cx="996467" cy="569721"/>
          </a:xfrm>
          <a:prstGeom prst="rect">
            <a:avLst/>
          </a:prstGeom>
          <a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08241" y="6761530"/>
            <a:ext cx="1280960" cy="498475"/>
          </a:xfrm>
          <a:prstGeom prst="rect">
            <a:avLst/>
          </a:prstGeom>
          <a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CasellaDiTesto 43"/>
          <p:cNvSpPr txBox="1"/>
          <p:nvPr/>
        </p:nvSpPr>
        <p:spPr>
          <a:xfrm>
            <a:off x="443386" y="3254562"/>
            <a:ext cx="901811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I </a:t>
            </a:r>
            <a:r>
              <a:rPr lang="it-IT" sz="40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Gruppi di Lavoro MESAP: idee e proposte per il </a:t>
            </a:r>
            <a:r>
              <a:rPr lang="it-IT" sz="4000" b="1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2018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443387" y="2034289"/>
            <a:ext cx="3627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i="1" dirty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rPr>
              <a:t>Smart </a:t>
            </a:r>
            <a:r>
              <a:rPr lang="fr-FR" sz="1600" b="1" i="1" dirty="0" err="1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rPr>
              <a:t>Wishes</a:t>
            </a:r>
            <a:endParaRPr lang="fr-FR" sz="1600" b="1" i="1" dirty="0">
              <a:solidFill>
                <a:schemeClr val="bg1"/>
              </a:solidFill>
              <a:latin typeface="Georgia" charset="0"/>
              <a:ea typeface="Georgia" charset="0"/>
              <a:cs typeface="Georgia" charset="0"/>
            </a:endParaRPr>
          </a:p>
          <a:p>
            <a:r>
              <a:rPr lang="it-IT" sz="1600" b="1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18 Dicembre 2017</a:t>
            </a:r>
            <a:endParaRPr lang="it-IT" sz="1600" b="1" baseline="30000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63585" y="509622"/>
            <a:ext cx="2627313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-1783080" y="10058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45" name="CasellaDiTesto 45"/>
          <p:cNvSpPr txBox="1"/>
          <p:nvPr/>
        </p:nvSpPr>
        <p:spPr>
          <a:xfrm>
            <a:off x="443387" y="5296182"/>
            <a:ext cx="32185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MESAP </a:t>
            </a:r>
          </a:p>
          <a:p>
            <a:r>
              <a:rPr lang="it-IT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Innovation</a:t>
            </a:r>
            <a:r>
              <a:rPr lang="it-IT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Cluster for Smart</a:t>
            </a:r>
          </a:p>
          <a:p>
            <a:r>
              <a:rPr lang="it-IT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Products</a:t>
            </a:r>
            <a:r>
              <a:rPr lang="it-IT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and Manufacturing</a:t>
            </a:r>
          </a:p>
        </p:txBody>
      </p:sp>
      <p:sp>
        <p:nvSpPr>
          <p:cNvPr id="16" name="CasellaDiTesto 45"/>
          <p:cNvSpPr txBox="1"/>
          <p:nvPr/>
        </p:nvSpPr>
        <p:spPr>
          <a:xfrm>
            <a:off x="4432300" y="5296182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Guido Colombo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MESAP Steering committee member</a:t>
            </a:r>
            <a:endParaRPr lang="en-US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23305" y="428625"/>
            <a:ext cx="1979969" cy="52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06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83453" y="47625"/>
            <a:ext cx="441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004F80"/>
                </a:solidFill>
                <a:latin typeface="Arial Black" charset="0"/>
                <a:ea typeface="Arial Black" charset="0"/>
                <a:cs typeface="Arial Black" charset="0"/>
              </a:rPr>
              <a:t>Gruppi di Lavoro </a:t>
            </a:r>
          </a:p>
          <a:p>
            <a:r>
              <a:rPr lang="it-IT" sz="2800" b="1" dirty="0">
                <a:solidFill>
                  <a:srgbClr val="004F80"/>
                </a:solidFill>
                <a:latin typeface="Arial Black" charset="0"/>
                <a:ea typeface="Arial Black" charset="0"/>
                <a:cs typeface="Arial Black" charset="0"/>
              </a:rPr>
              <a:t>e referenti</a:t>
            </a:r>
          </a:p>
        </p:txBody>
      </p:sp>
      <p:sp>
        <p:nvSpPr>
          <p:cNvPr id="3" name="object 2"/>
          <p:cNvSpPr txBox="1"/>
          <p:nvPr/>
        </p:nvSpPr>
        <p:spPr>
          <a:xfrm>
            <a:off x="507916" y="809625"/>
            <a:ext cx="8915400" cy="49705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38300" algn="l"/>
              </a:tabLst>
            </a:pPr>
            <a:endParaRPr lang="it-IT" sz="2400" spc="-5" dirty="0">
              <a:solidFill>
                <a:srgbClr val="004F80"/>
              </a:solidFill>
              <a:latin typeface="Georgia" charset="0"/>
              <a:ea typeface="Georgia" charset="0"/>
              <a:cs typeface="Georgia" charset="0"/>
            </a:endParaRPr>
          </a:p>
          <a:p>
            <a:pPr marL="469900" indent="-4572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38300" algn="l"/>
              </a:tabLst>
            </a:pP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Meccatronica applicata ai prodotti (MAP1)</a:t>
            </a:r>
            <a:b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</a:b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Giuseppe </a:t>
            </a:r>
            <a:r>
              <a:rPr lang="it-IT" sz="2400" spc="-5" dirty="0" smtClean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Miretti - MECT</a:t>
            </a:r>
            <a:endParaRPr lang="it-IT" sz="2400" spc="-5" dirty="0">
              <a:solidFill>
                <a:srgbClr val="004F80"/>
              </a:solidFill>
              <a:latin typeface="Georgia" charset="0"/>
              <a:ea typeface="Georgia" charset="0"/>
              <a:cs typeface="Georgia" charset="0"/>
            </a:endParaRPr>
          </a:p>
          <a:p>
            <a:pPr marL="469900" indent="-4572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38300" algn="l"/>
              </a:tabLst>
            </a:pPr>
            <a:endParaRPr lang="it-IT" sz="2400" spc="-5" dirty="0">
              <a:solidFill>
                <a:srgbClr val="004F80"/>
              </a:solidFill>
              <a:latin typeface="Georgia" charset="0"/>
              <a:ea typeface="Georgia" charset="0"/>
              <a:cs typeface="Georgia" charset="0"/>
            </a:endParaRPr>
          </a:p>
          <a:p>
            <a:pPr marL="469900" indent="-4572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38300" algn="l"/>
              </a:tabLst>
            </a:pP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Meccatronica applicata ai processi (MAP2)</a:t>
            </a:r>
            <a:b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</a:b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Mario Di Dio Busa - Sistemi Avanzati </a:t>
            </a:r>
            <a:r>
              <a:rPr lang="it-IT" sz="2400" spc="-5" dirty="0" smtClean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Elettronici</a:t>
            </a:r>
            <a:endParaRPr lang="it-IT" sz="2400" spc="-5" dirty="0">
              <a:solidFill>
                <a:srgbClr val="004F80"/>
              </a:solidFill>
              <a:latin typeface="Georgia" charset="0"/>
              <a:ea typeface="Georgia" charset="0"/>
              <a:cs typeface="Georgia" charset="0"/>
            </a:endParaRPr>
          </a:p>
          <a:p>
            <a:pPr marL="469900" indent="-4572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38300" algn="l"/>
              </a:tabLst>
            </a:pPr>
            <a:endParaRPr lang="it-IT" sz="2400" spc="-5" dirty="0">
              <a:solidFill>
                <a:srgbClr val="004F80"/>
              </a:solidFill>
              <a:latin typeface="Georgia" charset="0"/>
              <a:ea typeface="Georgia" charset="0"/>
              <a:cs typeface="Georgia" charset="0"/>
            </a:endParaRPr>
          </a:p>
          <a:p>
            <a:pPr marL="469900" indent="-4572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38300" algn="l"/>
              </a:tabLst>
            </a:pP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Sistemi avanzati di Produzione (SAP)</a:t>
            </a:r>
            <a:b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</a:b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Tommaso </a:t>
            </a:r>
            <a:r>
              <a:rPr lang="it-IT" sz="2400" spc="-5" dirty="0" smtClean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Beccuti – Industrie Additive</a:t>
            </a:r>
            <a:endParaRPr lang="it-IT" sz="2400" spc="-5" dirty="0">
              <a:solidFill>
                <a:srgbClr val="004F80"/>
              </a:solidFill>
              <a:latin typeface="Georgia" charset="0"/>
              <a:ea typeface="Georgia" charset="0"/>
              <a:cs typeface="Georgia" charset="0"/>
            </a:endParaRPr>
          </a:p>
          <a:p>
            <a:pPr marL="469900" indent="-4572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38300" algn="l"/>
              </a:tabLst>
            </a:pPr>
            <a:endParaRPr lang="it-IT" sz="2400" spc="-5" dirty="0">
              <a:solidFill>
                <a:srgbClr val="004F80"/>
              </a:solidFill>
              <a:latin typeface="Georgia" charset="0"/>
              <a:ea typeface="Georgia" charset="0"/>
              <a:cs typeface="Georgia" charset="0"/>
            </a:endParaRPr>
          </a:p>
          <a:p>
            <a:pPr marL="469900" indent="-4572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38300" algn="l"/>
              </a:tabLst>
            </a:pP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IT, business e tecnologie: (ITB)</a:t>
            </a:r>
            <a:b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</a:b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Guido </a:t>
            </a:r>
            <a:r>
              <a:rPr lang="it-IT" sz="2400" spc="-5" dirty="0" smtClean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Colombo - ORCHESTRA</a:t>
            </a:r>
            <a:endParaRPr lang="it-IT" sz="2400" spc="-5" dirty="0">
              <a:solidFill>
                <a:srgbClr val="004F80"/>
              </a:solidFill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8" name="object 3"/>
          <p:cNvSpPr txBox="1">
            <a:spLocks noGrp="1"/>
          </p:cNvSpPr>
          <p:nvPr>
            <p:ph type="ftr" sz="quarter" idx="5"/>
          </p:nvPr>
        </p:nvSpPr>
        <p:spPr>
          <a:xfrm>
            <a:off x="527300" y="7058025"/>
            <a:ext cx="3143000" cy="257122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 marR="5080">
              <a:lnSpc>
                <a:spcPts val="1000"/>
              </a:lnSpc>
              <a:spcBef>
                <a:spcPts val="5"/>
              </a:spcBef>
            </a:pPr>
            <a:r>
              <a:rPr lang="it-IT" spc="5"/>
              <a:t>Progetto co-finanziato</a:t>
            </a:r>
            <a:br>
              <a:rPr lang="it-IT" spc="5"/>
            </a:br>
            <a:r>
              <a:rPr lang="it-IT" spc="5"/>
              <a:t>dal </a:t>
            </a:r>
            <a:r>
              <a:rPr lang="it-IT" spc="5" dirty="0"/>
              <a:t>ERDF </a:t>
            </a:r>
            <a:r>
              <a:rPr lang="it-IT" altLang="it-IT" spc="5" dirty="0" err="1"/>
              <a:t>Piedmont</a:t>
            </a:r>
            <a:r>
              <a:rPr lang="it-IT" altLang="it-IT" spc="5" dirty="0"/>
              <a:t> ROP</a:t>
            </a:r>
            <a:r>
              <a:rPr lang="it-IT" spc="5" dirty="0"/>
              <a:t> </a:t>
            </a:r>
            <a:r>
              <a:rPr spc="5" dirty="0"/>
              <a:t>I1b12_cluster</a:t>
            </a:r>
          </a:p>
        </p:txBody>
      </p:sp>
    </p:spTree>
    <p:extLst>
      <p:ext uri="{BB962C8B-B14F-4D97-AF65-F5344CB8AC3E}">
        <p14:creationId xmlns:p14="http://schemas.microsoft.com/office/powerpoint/2010/main" val="243578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83453" y="47625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004F80"/>
                </a:solidFill>
                <a:latin typeface="Arial Black" charset="0"/>
                <a:ea typeface="Arial Black" charset="0"/>
                <a:cs typeface="Arial Black" charset="0"/>
              </a:rPr>
              <a:t>I partecipanti</a:t>
            </a:r>
          </a:p>
        </p:txBody>
      </p:sp>
      <p:sp>
        <p:nvSpPr>
          <p:cNvPr id="3" name="object 2"/>
          <p:cNvSpPr txBox="1"/>
          <p:nvPr/>
        </p:nvSpPr>
        <p:spPr>
          <a:xfrm>
            <a:off x="507916" y="885825"/>
            <a:ext cx="9410784" cy="54168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spcAft>
                <a:spcPts val="600"/>
              </a:spcAft>
              <a:tabLst>
                <a:tab pos="1638300" algn="l"/>
              </a:tabLst>
            </a:pP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I 4 Gruppi di lavoro sono definiti nello Statuto del MESAP</a:t>
            </a:r>
          </a:p>
          <a:p>
            <a:pPr marL="12700">
              <a:spcAft>
                <a:spcPts val="600"/>
              </a:spcAft>
              <a:tabLst>
                <a:tab pos="1638300" algn="l"/>
              </a:tabLst>
            </a:pPr>
            <a:endParaRPr lang="it-IT" sz="2400" spc="-5" dirty="0">
              <a:solidFill>
                <a:srgbClr val="004F80"/>
              </a:solidFill>
              <a:latin typeface="Georgia" charset="0"/>
              <a:ea typeface="Georgia" charset="0"/>
              <a:cs typeface="Georgia" charset="0"/>
            </a:endParaRPr>
          </a:p>
          <a:p>
            <a:pPr marL="12700">
              <a:spcAft>
                <a:spcPts val="600"/>
              </a:spcAft>
              <a:tabLst>
                <a:tab pos="1638300" algn="l"/>
              </a:tabLst>
            </a:pP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Gli associati vengono inseriti nel GDL di competenza all’atto dell’iscrizione a MESAP per</a:t>
            </a:r>
          </a:p>
          <a:p>
            <a:pPr marL="12700">
              <a:spcAft>
                <a:spcPts val="600"/>
              </a:spcAft>
              <a:tabLst>
                <a:tab pos="1638300" algn="l"/>
              </a:tabLst>
            </a:pPr>
            <a:endParaRPr lang="it-IT" sz="2400" spc="-5" dirty="0">
              <a:solidFill>
                <a:srgbClr val="004F80"/>
              </a:solidFill>
              <a:latin typeface="Georgia" charset="0"/>
              <a:ea typeface="Georgia" charset="0"/>
              <a:cs typeface="Georgia" charset="0"/>
            </a:endParaRPr>
          </a:p>
          <a:p>
            <a:pPr marL="469900" indent="-4572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38300" algn="l"/>
              </a:tabLst>
            </a:pP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Sviluppare e condividere idee in momenti dedicati</a:t>
            </a:r>
          </a:p>
          <a:p>
            <a:pPr marL="469900" indent="-4572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38300" algn="l"/>
              </a:tabLst>
            </a:pP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Aggregarsi per promuovere attività e idee progettuali (che possono anche essere finalizzate a bandi pubblici) </a:t>
            </a:r>
          </a:p>
          <a:p>
            <a:pPr marL="469900" indent="-4572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38300" algn="l"/>
              </a:tabLst>
            </a:pP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Conoscersi per attuare sinergie di business sul mercato</a:t>
            </a:r>
          </a:p>
          <a:p>
            <a:pPr marL="469900" indent="-4572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38300" algn="l"/>
              </a:tabLst>
            </a:pP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Confrontarsi e svolgere analisi su tematiche e tecnologie di interesse comune</a:t>
            </a:r>
          </a:p>
          <a:p>
            <a:pPr marL="469900" indent="-4572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38300" algn="l"/>
              </a:tabLst>
            </a:pP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Ai gruppi di lavoro possono partecipare anche appartenenti agli </a:t>
            </a:r>
            <a:r>
              <a:rPr lang="it-IT" sz="2400" spc="-5" dirty="0" err="1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OdR</a:t>
            </a:r>
            <a:endParaRPr lang="it-IT" sz="2400" spc="-5" dirty="0">
              <a:solidFill>
                <a:srgbClr val="004F80"/>
              </a:solidFill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8" name="object 3"/>
          <p:cNvSpPr txBox="1">
            <a:spLocks noGrp="1"/>
          </p:cNvSpPr>
          <p:nvPr>
            <p:ph type="ftr" sz="quarter" idx="5"/>
          </p:nvPr>
        </p:nvSpPr>
        <p:spPr>
          <a:xfrm>
            <a:off x="527300" y="7058025"/>
            <a:ext cx="3143000" cy="257122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 marR="5080">
              <a:lnSpc>
                <a:spcPts val="1000"/>
              </a:lnSpc>
              <a:spcBef>
                <a:spcPts val="5"/>
              </a:spcBef>
            </a:pPr>
            <a:r>
              <a:rPr lang="it-IT" spc="5"/>
              <a:t>Progetto co-finanziato</a:t>
            </a:r>
            <a:br>
              <a:rPr lang="it-IT" spc="5"/>
            </a:br>
            <a:r>
              <a:rPr lang="it-IT" spc="5"/>
              <a:t>dal </a:t>
            </a:r>
            <a:r>
              <a:rPr lang="it-IT" spc="5" dirty="0"/>
              <a:t>ERDF </a:t>
            </a:r>
            <a:r>
              <a:rPr lang="it-IT" altLang="it-IT" spc="5" dirty="0" err="1"/>
              <a:t>Piedmont</a:t>
            </a:r>
            <a:r>
              <a:rPr lang="it-IT" altLang="it-IT" spc="5" dirty="0"/>
              <a:t> ROP</a:t>
            </a:r>
            <a:r>
              <a:rPr lang="it-IT" spc="5" dirty="0"/>
              <a:t> </a:t>
            </a:r>
            <a:r>
              <a:rPr spc="5" dirty="0"/>
              <a:t>I1b12_cluster</a:t>
            </a:r>
          </a:p>
        </p:txBody>
      </p:sp>
    </p:spTree>
    <p:extLst>
      <p:ext uri="{BB962C8B-B14F-4D97-AF65-F5344CB8AC3E}">
        <p14:creationId xmlns:p14="http://schemas.microsoft.com/office/powerpoint/2010/main" val="164662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83453" y="47625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004F80"/>
                </a:solidFill>
                <a:latin typeface="Arial Black" charset="0"/>
                <a:ea typeface="Arial Black" charset="0"/>
                <a:cs typeface="Arial Black" charset="0"/>
              </a:rPr>
              <a:t>Le attività dei </a:t>
            </a:r>
            <a:r>
              <a:rPr lang="it-IT" sz="2800" b="1" dirty="0" err="1">
                <a:solidFill>
                  <a:srgbClr val="004F80"/>
                </a:solidFill>
                <a:latin typeface="Arial Black" charset="0"/>
                <a:ea typeface="Arial Black" charset="0"/>
                <a:cs typeface="Arial Black" charset="0"/>
              </a:rPr>
              <a:t>GdL</a:t>
            </a:r>
            <a:endParaRPr lang="it-IT" sz="2800" b="1" dirty="0">
              <a:solidFill>
                <a:srgbClr val="004F80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3" name="object 2"/>
          <p:cNvSpPr txBox="1"/>
          <p:nvPr/>
        </p:nvSpPr>
        <p:spPr>
          <a:xfrm>
            <a:off x="507916" y="885825"/>
            <a:ext cx="9410784" cy="3416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spcAft>
                <a:spcPts val="600"/>
              </a:spcAft>
              <a:tabLst>
                <a:tab pos="1638300" algn="l"/>
              </a:tabLst>
            </a:pP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Ogni gruppo è autonomo nel decidere e sviluppare le proprie strategie nell’ambito delle linee MESAP</a:t>
            </a:r>
          </a:p>
          <a:p>
            <a:pPr marL="12700">
              <a:spcAft>
                <a:spcPts val="600"/>
              </a:spcAft>
              <a:tabLst>
                <a:tab pos="1638300" algn="l"/>
              </a:tabLst>
            </a:pPr>
            <a:endParaRPr lang="it-IT" sz="2400" spc="-5" dirty="0">
              <a:solidFill>
                <a:srgbClr val="004F80"/>
              </a:solidFill>
              <a:latin typeface="Georgia" charset="0"/>
              <a:ea typeface="Georgia" charset="0"/>
              <a:cs typeface="Georgia" charset="0"/>
            </a:endParaRPr>
          </a:p>
          <a:p>
            <a:pPr marL="355600" indent="-3429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38300" algn="l"/>
              </a:tabLst>
            </a:pP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Definire i proprio obiettivi e le proprie attività</a:t>
            </a:r>
          </a:p>
          <a:p>
            <a:pPr marL="355600" indent="-3429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38300" algn="l"/>
              </a:tabLst>
            </a:pP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Organizzare i gruppi di lavoro</a:t>
            </a:r>
          </a:p>
          <a:p>
            <a:pPr marL="355600" indent="-3429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38300" algn="l"/>
              </a:tabLst>
            </a:pP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Organizzare incontri/eventi</a:t>
            </a:r>
          </a:p>
          <a:p>
            <a:pPr marL="355600" indent="-3429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38300" algn="l"/>
              </a:tabLst>
            </a:pP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Condividere i risultati con gli altri GDL</a:t>
            </a:r>
          </a:p>
          <a:p>
            <a:pPr marL="355600" indent="-3429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38300" algn="l"/>
              </a:tabLst>
            </a:pP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Promuovere le attività e l’associazione verso l’esterno</a:t>
            </a:r>
          </a:p>
        </p:txBody>
      </p:sp>
      <p:sp>
        <p:nvSpPr>
          <p:cNvPr id="8" name="object 3"/>
          <p:cNvSpPr txBox="1">
            <a:spLocks noGrp="1"/>
          </p:cNvSpPr>
          <p:nvPr>
            <p:ph type="ftr" sz="quarter" idx="5"/>
          </p:nvPr>
        </p:nvSpPr>
        <p:spPr>
          <a:xfrm>
            <a:off x="527300" y="7058025"/>
            <a:ext cx="3143000" cy="257122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 marR="5080">
              <a:lnSpc>
                <a:spcPts val="1000"/>
              </a:lnSpc>
              <a:spcBef>
                <a:spcPts val="5"/>
              </a:spcBef>
            </a:pPr>
            <a:r>
              <a:rPr lang="it-IT" spc="5"/>
              <a:t>Progetto co-finanziato</a:t>
            </a:r>
            <a:br>
              <a:rPr lang="it-IT" spc="5"/>
            </a:br>
            <a:r>
              <a:rPr lang="it-IT" spc="5"/>
              <a:t>dal </a:t>
            </a:r>
            <a:r>
              <a:rPr lang="it-IT" spc="5" dirty="0"/>
              <a:t>ERDF </a:t>
            </a:r>
            <a:r>
              <a:rPr lang="it-IT" altLang="it-IT" spc="5" dirty="0" err="1"/>
              <a:t>Piedmont</a:t>
            </a:r>
            <a:r>
              <a:rPr lang="it-IT" altLang="it-IT" spc="5" dirty="0"/>
              <a:t> ROP</a:t>
            </a:r>
            <a:r>
              <a:rPr lang="it-IT" spc="5" dirty="0"/>
              <a:t> </a:t>
            </a:r>
            <a:r>
              <a:rPr spc="5" dirty="0"/>
              <a:t>I1b12_cluster</a:t>
            </a:r>
          </a:p>
        </p:txBody>
      </p:sp>
    </p:spTree>
    <p:extLst>
      <p:ext uri="{BB962C8B-B14F-4D97-AF65-F5344CB8AC3E}">
        <p14:creationId xmlns:p14="http://schemas.microsoft.com/office/powerpoint/2010/main" val="93273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83453" y="47625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004F80"/>
                </a:solidFill>
                <a:latin typeface="Arial Black" charset="0"/>
                <a:ea typeface="Arial Black" charset="0"/>
                <a:cs typeface="Arial Black" charset="0"/>
              </a:rPr>
              <a:t>I GDL nel 2018</a:t>
            </a:r>
          </a:p>
        </p:txBody>
      </p:sp>
      <p:sp>
        <p:nvSpPr>
          <p:cNvPr id="3" name="object 2"/>
          <p:cNvSpPr txBox="1"/>
          <p:nvPr/>
        </p:nvSpPr>
        <p:spPr>
          <a:xfrm>
            <a:off x="507916" y="885825"/>
            <a:ext cx="9639384" cy="52014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spcAft>
                <a:spcPts val="600"/>
              </a:spcAft>
              <a:tabLst>
                <a:tab pos="1638300" algn="l"/>
              </a:tabLst>
            </a:pP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Promuovere attività di sistema coerenti con il paradigma di INDUSTRIA 4.0</a:t>
            </a:r>
          </a:p>
          <a:p>
            <a:pPr marL="12700">
              <a:spcAft>
                <a:spcPts val="600"/>
              </a:spcAft>
              <a:tabLst>
                <a:tab pos="1638300" algn="l"/>
              </a:tabLst>
            </a:pPr>
            <a:endParaRPr lang="it-IT" sz="2400" spc="-5" dirty="0">
              <a:solidFill>
                <a:srgbClr val="004F80"/>
              </a:solidFill>
              <a:latin typeface="Georgia" charset="0"/>
              <a:ea typeface="Georgia" charset="0"/>
              <a:cs typeface="Georgia" charset="0"/>
            </a:endParaRPr>
          </a:p>
          <a:p>
            <a:pPr marL="12700">
              <a:spcAft>
                <a:spcPts val="600"/>
              </a:spcAft>
              <a:tabLst>
                <a:tab pos="1638300" algn="l"/>
              </a:tabLst>
            </a:pP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Forte interesse alla tematica da parte:</a:t>
            </a:r>
          </a:p>
          <a:p>
            <a:pPr marL="355600" indent="-3429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38300" algn="l"/>
              </a:tabLst>
            </a:pP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Di tutto l’ecosistema manifatturiero (locale, nazionale)</a:t>
            </a:r>
          </a:p>
          <a:p>
            <a:pPr marL="355600" indent="-3429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38300" algn="l"/>
              </a:tabLst>
            </a:pP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Di tutti gli associati MESAP:</a:t>
            </a:r>
          </a:p>
          <a:p>
            <a:pPr marL="812800" lvl="1" indent="-3429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38300" algn="l"/>
              </a:tabLst>
            </a:pPr>
            <a:r>
              <a:rPr lang="it-IT" sz="2400" spc="-5" dirty="0" smtClean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Manifatturieri</a:t>
            </a:r>
            <a:endParaRPr lang="it-IT" sz="2400" spc="-5" dirty="0">
              <a:solidFill>
                <a:srgbClr val="004F80"/>
              </a:solidFill>
              <a:latin typeface="Georgia" charset="0"/>
              <a:ea typeface="Georgia" charset="0"/>
              <a:cs typeface="Georgia" charset="0"/>
            </a:endParaRPr>
          </a:p>
          <a:p>
            <a:pPr marL="812800" lvl="1" indent="-3429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38300" algn="l"/>
              </a:tabLst>
            </a:pP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Produttori di macchine</a:t>
            </a:r>
          </a:p>
          <a:p>
            <a:pPr marL="812800" lvl="1" indent="-3429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38300" algn="l"/>
              </a:tabLst>
            </a:pP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Produttori di componentistica</a:t>
            </a:r>
          </a:p>
          <a:p>
            <a:pPr marL="812800" lvl="1" indent="-3429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38300" algn="l"/>
              </a:tabLst>
            </a:pP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Integratori</a:t>
            </a:r>
          </a:p>
          <a:p>
            <a:pPr marL="812800" lvl="1" indent="-3429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38300" algn="l"/>
              </a:tabLst>
            </a:pP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Fornitori di servizi</a:t>
            </a:r>
          </a:p>
          <a:p>
            <a:pPr marL="812800" lvl="1" indent="-3429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38300" algn="l"/>
              </a:tabLst>
            </a:pP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ICT e digitalizzazione </a:t>
            </a:r>
          </a:p>
        </p:txBody>
      </p:sp>
      <p:sp>
        <p:nvSpPr>
          <p:cNvPr id="8" name="object 3"/>
          <p:cNvSpPr txBox="1">
            <a:spLocks noGrp="1"/>
          </p:cNvSpPr>
          <p:nvPr>
            <p:ph type="ftr" sz="quarter" idx="5"/>
          </p:nvPr>
        </p:nvSpPr>
        <p:spPr>
          <a:xfrm>
            <a:off x="527300" y="7058025"/>
            <a:ext cx="3143000" cy="257122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 marR="5080">
              <a:lnSpc>
                <a:spcPts val="1000"/>
              </a:lnSpc>
              <a:spcBef>
                <a:spcPts val="5"/>
              </a:spcBef>
            </a:pPr>
            <a:r>
              <a:rPr lang="it-IT" spc="5"/>
              <a:t>Progetto co-finanziato</a:t>
            </a:r>
            <a:br>
              <a:rPr lang="it-IT" spc="5"/>
            </a:br>
            <a:r>
              <a:rPr lang="it-IT" spc="5"/>
              <a:t>dal </a:t>
            </a:r>
            <a:r>
              <a:rPr lang="it-IT" spc="5" dirty="0"/>
              <a:t>ERDF </a:t>
            </a:r>
            <a:r>
              <a:rPr lang="it-IT" altLang="it-IT" spc="5" dirty="0" err="1"/>
              <a:t>Piedmont</a:t>
            </a:r>
            <a:r>
              <a:rPr lang="it-IT" altLang="it-IT" spc="5" dirty="0"/>
              <a:t> ROP</a:t>
            </a:r>
            <a:r>
              <a:rPr lang="it-IT" spc="5" dirty="0"/>
              <a:t> </a:t>
            </a:r>
            <a:r>
              <a:rPr spc="5" dirty="0"/>
              <a:t>I1b12_cluster</a:t>
            </a:r>
          </a:p>
        </p:txBody>
      </p:sp>
    </p:spTree>
    <p:extLst>
      <p:ext uri="{BB962C8B-B14F-4D97-AF65-F5344CB8AC3E}">
        <p14:creationId xmlns:p14="http://schemas.microsoft.com/office/powerpoint/2010/main" val="232631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83453" y="47625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004F80"/>
                </a:solidFill>
                <a:latin typeface="Arial Black" charset="0"/>
                <a:ea typeface="Arial Black" charset="0"/>
                <a:cs typeface="Arial Black" charset="0"/>
              </a:rPr>
              <a:t>I GDL nel 2018</a:t>
            </a:r>
          </a:p>
        </p:txBody>
      </p:sp>
      <p:sp>
        <p:nvSpPr>
          <p:cNvPr id="3" name="object 2"/>
          <p:cNvSpPr txBox="1"/>
          <p:nvPr/>
        </p:nvSpPr>
        <p:spPr>
          <a:xfrm>
            <a:off x="507916" y="885825"/>
            <a:ext cx="9639384" cy="43088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spcAft>
                <a:spcPts val="600"/>
              </a:spcAft>
              <a:tabLst>
                <a:tab pos="1638300" algn="l"/>
              </a:tabLst>
            </a:pP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Un programma di filiera per I4.0 distribuito tra i vari GDL sulla base delle proprie competenze ed interessi specifici</a:t>
            </a:r>
          </a:p>
          <a:p>
            <a:pPr marL="12700">
              <a:spcAft>
                <a:spcPts val="600"/>
              </a:spcAft>
              <a:tabLst>
                <a:tab pos="1638300" algn="l"/>
              </a:tabLst>
            </a:pPr>
            <a:endParaRPr lang="it-IT" sz="2400" spc="-5" dirty="0">
              <a:solidFill>
                <a:srgbClr val="004F80"/>
              </a:solidFill>
              <a:latin typeface="Georgia" charset="0"/>
              <a:ea typeface="Georgia" charset="0"/>
              <a:cs typeface="Georgia" charset="0"/>
            </a:endParaRPr>
          </a:p>
          <a:p>
            <a:pPr marL="355600" indent="-3429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38300" algn="l"/>
              </a:tabLst>
            </a:pPr>
            <a:r>
              <a:rPr lang="it-IT" sz="2400" spc="-5" dirty="0" smtClean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Integrazione</a:t>
            </a: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 </a:t>
            </a:r>
            <a:r>
              <a:rPr lang="it-IT" sz="2400" spc="-5" dirty="0" smtClean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tra </a:t>
            </a:r>
            <a:r>
              <a:rPr lang="it-IT" sz="2400" spc="-5" dirty="0" err="1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sensoristica</a:t>
            </a: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, sistemi tecnici ed ICT</a:t>
            </a:r>
          </a:p>
          <a:p>
            <a:pPr marL="355600" indent="-3429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38300" algn="l"/>
              </a:tabLst>
            </a:pP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Smart products</a:t>
            </a:r>
          </a:p>
          <a:p>
            <a:pPr marL="355600" indent="-3429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38300" algn="l"/>
              </a:tabLst>
            </a:pP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Machine </a:t>
            </a:r>
            <a:r>
              <a:rPr lang="it-IT" sz="2400" spc="-5" dirty="0" err="1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learning</a:t>
            </a:r>
            <a:endParaRPr lang="it-IT" sz="2400" spc="-5" dirty="0">
              <a:solidFill>
                <a:srgbClr val="004F80"/>
              </a:solidFill>
              <a:latin typeface="Georgia" charset="0"/>
              <a:ea typeface="Georgia" charset="0"/>
              <a:cs typeface="Georgia" charset="0"/>
            </a:endParaRPr>
          </a:p>
          <a:p>
            <a:pPr marL="355600" indent="-3429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38300" algn="l"/>
              </a:tabLst>
            </a:pP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Digital twin</a:t>
            </a:r>
          </a:p>
          <a:p>
            <a:pPr marL="355600" indent="-3429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38300" algn="l"/>
              </a:tabLst>
            </a:pP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Smart </a:t>
            </a:r>
            <a:r>
              <a:rPr lang="it-IT" sz="2400" spc="-5" dirty="0" err="1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maintenance</a:t>
            </a:r>
            <a:endParaRPr lang="it-IT" sz="2400" spc="-5" dirty="0">
              <a:solidFill>
                <a:srgbClr val="004F80"/>
              </a:solidFill>
              <a:latin typeface="Georgia" charset="0"/>
              <a:ea typeface="Georgia" charset="0"/>
              <a:cs typeface="Georgia" charset="0"/>
            </a:endParaRPr>
          </a:p>
          <a:p>
            <a:pPr marL="355600" indent="-3429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38300" algn="l"/>
              </a:tabLst>
            </a:pPr>
            <a:r>
              <a:rPr lang="it-IT" sz="2400" spc="-5" dirty="0" err="1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Process</a:t>
            </a: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it-IT" sz="2400" spc="-5" dirty="0" err="1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improvement</a:t>
            </a: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 (AR, AI, QA, </a:t>
            </a:r>
            <a:r>
              <a:rPr lang="it-IT" sz="2400" spc="-5" dirty="0" err="1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safety</a:t>
            </a: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 etc</a:t>
            </a:r>
            <a:r>
              <a:rPr lang="it-IT" sz="2400" spc="-5" dirty="0" smtClean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..)</a:t>
            </a:r>
            <a:endParaRPr lang="it-IT" sz="2400" spc="-5" dirty="0">
              <a:solidFill>
                <a:srgbClr val="004F80"/>
              </a:solidFill>
              <a:latin typeface="Georgia" charset="0"/>
              <a:ea typeface="Georgia" charset="0"/>
              <a:cs typeface="Georgia" charset="0"/>
            </a:endParaRPr>
          </a:p>
          <a:p>
            <a:pPr marL="355600" indent="-3429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38300" algn="l"/>
              </a:tabLst>
            </a:pP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More TBD</a:t>
            </a:r>
          </a:p>
        </p:txBody>
      </p:sp>
      <p:sp>
        <p:nvSpPr>
          <p:cNvPr id="8" name="object 3"/>
          <p:cNvSpPr txBox="1">
            <a:spLocks noGrp="1"/>
          </p:cNvSpPr>
          <p:nvPr>
            <p:ph type="ftr" sz="quarter" idx="5"/>
          </p:nvPr>
        </p:nvSpPr>
        <p:spPr>
          <a:xfrm>
            <a:off x="527300" y="7058025"/>
            <a:ext cx="3143000" cy="257122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 marR="5080">
              <a:lnSpc>
                <a:spcPts val="1000"/>
              </a:lnSpc>
              <a:spcBef>
                <a:spcPts val="5"/>
              </a:spcBef>
            </a:pPr>
            <a:r>
              <a:rPr lang="it-IT" spc="5"/>
              <a:t>Progetto co-finanziato</a:t>
            </a:r>
            <a:br>
              <a:rPr lang="it-IT" spc="5"/>
            </a:br>
            <a:r>
              <a:rPr lang="it-IT" spc="5"/>
              <a:t>dal </a:t>
            </a:r>
            <a:r>
              <a:rPr lang="it-IT" spc="5" dirty="0"/>
              <a:t>ERDF </a:t>
            </a:r>
            <a:r>
              <a:rPr lang="it-IT" altLang="it-IT" spc="5" dirty="0" err="1"/>
              <a:t>Piedmont</a:t>
            </a:r>
            <a:r>
              <a:rPr lang="it-IT" altLang="it-IT" spc="5" dirty="0"/>
              <a:t> ROP</a:t>
            </a:r>
            <a:r>
              <a:rPr lang="it-IT" spc="5" dirty="0"/>
              <a:t> </a:t>
            </a:r>
            <a:r>
              <a:rPr spc="5" dirty="0"/>
              <a:t>I1b12_cluster</a:t>
            </a:r>
          </a:p>
        </p:txBody>
      </p:sp>
    </p:spTree>
    <p:extLst>
      <p:ext uri="{BB962C8B-B14F-4D97-AF65-F5344CB8AC3E}">
        <p14:creationId xmlns:p14="http://schemas.microsoft.com/office/powerpoint/2010/main" val="114644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83453" y="47625"/>
            <a:ext cx="441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004F80"/>
                </a:solidFill>
                <a:latin typeface="Arial Black" charset="0"/>
                <a:ea typeface="Arial Black" charset="0"/>
                <a:cs typeface="Arial Black" charset="0"/>
              </a:rPr>
              <a:t>Tematiche di lavoro per il 2018</a:t>
            </a:r>
          </a:p>
        </p:txBody>
      </p:sp>
      <p:sp>
        <p:nvSpPr>
          <p:cNvPr id="3" name="object 2"/>
          <p:cNvSpPr txBox="1"/>
          <p:nvPr/>
        </p:nvSpPr>
        <p:spPr>
          <a:xfrm>
            <a:off x="527008" y="1114425"/>
            <a:ext cx="9639384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spcAft>
                <a:spcPts val="600"/>
              </a:spcAft>
              <a:tabLst>
                <a:tab pos="1638300" algn="l"/>
              </a:tabLst>
            </a:pP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Un programma di filiera per I4.0 distribuito tra i vari GDL sulla base delle proprie competenze ed interessi specifici</a:t>
            </a:r>
          </a:p>
        </p:txBody>
      </p:sp>
      <p:sp>
        <p:nvSpPr>
          <p:cNvPr id="8" name="object 3"/>
          <p:cNvSpPr txBox="1">
            <a:spLocks noGrp="1"/>
          </p:cNvSpPr>
          <p:nvPr>
            <p:ph type="ftr" sz="quarter" idx="5"/>
          </p:nvPr>
        </p:nvSpPr>
        <p:spPr>
          <a:xfrm>
            <a:off x="527300" y="7058025"/>
            <a:ext cx="3143000" cy="257122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 marR="5080">
              <a:lnSpc>
                <a:spcPts val="1000"/>
              </a:lnSpc>
              <a:spcBef>
                <a:spcPts val="5"/>
              </a:spcBef>
            </a:pPr>
            <a:r>
              <a:rPr lang="it-IT" spc="5"/>
              <a:t>Progetto co-finanziato</a:t>
            </a:r>
            <a:br>
              <a:rPr lang="it-IT" spc="5"/>
            </a:br>
            <a:r>
              <a:rPr lang="it-IT" spc="5"/>
              <a:t>dal </a:t>
            </a:r>
            <a:r>
              <a:rPr lang="it-IT" spc="5" dirty="0"/>
              <a:t>ERDF </a:t>
            </a:r>
            <a:r>
              <a:rPr lang="it-IT" altLang="it-IT" spc="5" dirty="0" err="1"/>
              <a:t>Piedmont</a:t>
            </a:r>
            <a:r>
              <a:rPr lang="it-IT" altLang="it-IT" spc="5" dirty="0"/>
              <a:t> ROP</a:t>
            </a:r>
            <a:r>
              <a:rPr lang="it-IT" spc="5" dirty="0"/>
              <a:t> </a:t>
            </a:r>
            <a:r>
              <a:rPr spc="5" dirty="0"/>
              <a:t>I1b12_cluster</a:t>
            </a: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xmlns="" id="{9C0B93F7-2995-413B-BA7C-5AADB78728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690725"/>
              </p:ext>
            </p:extLst>
          </p:nvPr>
        </p:nvGraphicFramePr>
        <p:xfrm>
          <a:off x="4584700" y="1952625"/>
          <a:ext cx="5581692" cy="4221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90692">
                  <a:extLst>
                    <a:ext uri="{9D8B030D-6E8A-4147-A177-3AD203B41FA5}">
                      <a16:colId xmlns:a16="http://schemas.microsoft.com/office/drawing/2014/main" xmlns="" val="2373548981"/>
                    </a:ext>
                  </a:extLst>
                </a:gridCol>
              </a:tblGrid>
              <a:tr h="378467">
                <a:tc rowSpan="8">
                  <a:txBody>
                    <a:bodyPr/>
                    <a:lstStyle/>
                    <a:p>
                      <a:endParaRPr lang="it-IT" sz="2000" dirty="0"/>
                    </a:p>
                  </a:txBody>
                  <a:tcPr marL="100838" marR="100838" marT="50419" marB="504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MAP1</a:t>
                      </a:r>
                    </a:p>
                  </a:txBody>
                  <a:tcPr marL="100838" marR="100838" marT="50419" marB="504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MAP2</a:t>
                      </a:r>
                    </a:p>
                  </a:txBody>
                  <a:tcPr marL="100838" marR="100838" marT="50419" marB="504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SAP</a:t>
                      </a:r>
                    </a:p>
                  </a:txBody>
                  <a:tcPr marL="100838" marR="100838" marT="50419" marB="504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ITB</a:t>
                      </a:r>
                    </a:p>
                  </a:txBody>
                  <a:tcPr marL="100838" marR="100838" marT="50419" marB="50419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1415">
                <a:tc vMerge="1">
                  <a:txBody>
                    <a:bodyPr/>
                    <a:lstStyle/>
                    <a:p>
                      <a:endParaRPr lang="it-IT" sz="2000" dirty="0"/>
                    </a:p>
                  </a:txBody>
                  <a:tcPr marL="100838" marR="100838" marT="50419" marB="50419"/>
                </a:tc>
                <a:tc>
                  <a:txBody>
                    <a:bodyPr/>
                    <a:lstStyle/>
                    <a:p>
                      <a:pPr algn="ctr"/>
                      <a:endParaRPr lang="it-IT" sz="2800" dirty="0"/>
                    </a:p>
                  </a:txBody>
                  <a:tcPr marL="100838" marR="100838" marT="50419" marB="50419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dirty="0">
                          <a:sym typeface="Wingdings"/>
                        </a:rPr>
                        <a:t></a:t>
                      </a:r>
                      <a:endParaRPr lang="it-IT" sz="2800" dirty="0"/>
                    </a:p>
                  </a:txBody>
                  <a:tcPr marL="100838" marR="100838" marT="50419" marB="5041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2800" dirty="0"/>
                    </a:p>
                  </a:txBody>
                  <a:tcPr marL="100838" marR="100838" marT="50419" marB="504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>
                          <a:sym typeface="Wingdings"/>
                        </a:rPr>
                        <a:t></a:t>
                      </a:r>
                      <a:endParaRPr lang="it-IT" sz="2800" dirty="0"/>
                    </a:p>
                  </a:txBody>
                  <a:tcPr marL="100838" marR="100838" marT="50419" marB="50419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3644">
                <a:tc vMerge="1">
                  <a:txBody>
                    <a:bodyPr/>
                    <a:lstStyle/>
                    <a:p>
                      <a:endParaRPr lang="it-IT" sz="2000" dirty="0"/>
                    </a:p>
                  </a:txBody>
                  <a:tcPr marL="100838" marR="100838" marT="50419" marB="504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dirty="0">
                          <a:sym typeface="Wingdings"/>
                        </a:rPr>
                        <a:t></a:t>
                      </a:r>
                      <a:endParaRPr lang="it-IT" sz="2800" dirty="0"/>
                    </a:p>
                  </a:txBody>
                  <a:tcPr marL="100838" marR="100838" marT="50419" marB="5041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2800" dirty="0"/>
                    </a:p>
                  </a:txBody>
                  <a:tcPr marL="100838" marR="100838" marT="50419" marB="5041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2800" dirty="0"/>
                    </a:p>
                  </a:txBody>
                  <a:tcPr marL="100838" marR="100838" marT="50419" marB="5041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2800" dirty="0"/>
                    </a:p>
                  </a:txBody>
                  <a:tcPr marL="100838" marR="100838" marT="50419" marB="50419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5112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2600" dirty="0"/>
                    </a:p>
                  </a:txBody>
                  <a:tcPr marL="100838" marR="100838" marT="50419" marB="50419"/>
                </a:tc>
                <a:tc>
                  <a:txBody>
                    <a:bodyPr/>
                    <a:lstStyle/>
                    <a:p>
                      <a:pPr algn="ctr"/>
                      <a:endParaRPr lang="it-IT" sz="2800" dirty="0"/>
                    </a:p>
                  </a:txBody>
                  <a:tcPr marL="100838" marR="100838" marT="50419" marB="5041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2800" dirty="0"/>
                    </a:p>
                  </a:txBody>
                  <a:tcPr marL="100838" marR="100838" marT="50419" marB="50419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dirty="0">
                          <a:sym typeface="Wingdings"/>
                        </a:rPr>
                        <a:t></a:t>
                      </a:r>
                      <a:endParaRPr lang="it-IT" sz="2800" dirty="0"/>
                    </a:p>
                  </a:txBody>
                  <a:tcPr marL="100838" marR="100838" marT="50419" marB="50419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dirty="0">
                          <a:sym typeface="Wingdings"/>
                        </a:rPr>
                        <a:t></a:t>
                      </a:r>
                      <a:endParaRPr lang="it-IT" sz="2800" dirty="0"/>
                    </a:p>
                  </a:txBody>
                  <a:tcPr marL="100838" marR="100838" marT="50419" marB="50419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5808">
                <a:tc vMerge="1">
                  <a:txBody>
                    <a:bodyPr/>
                    <a:lstStyle/>
                    <a:p>
                      <a:endParaRPr lang="it-IT" sz="2000" dirty="0"/>
                    </a:p>
                  </a:txBody>
                  <a:tcPr marL="100838" marR="100838" marT="50419" marB="50419"/>
                </a:tc>
                <a:tc>
                  <a:txBody>
                    <a:bodyPr/>
                    <a:lstStyle/>
                    <a:p>
                      <a:pPr algn="ctr"/>
                      <a:endParaRPr lang="it-IT" sz="2800" dirty="0"/>
                    </a:p>
                  </a:txBody>
                  <a:tcPr marL="100838" marR="100838" marT="50419" marB="5041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2800" dirty="0"/>
                    </a:p>
                  </a:txBody>
                  <a:tcPr marL="100838" marR="100838" marT="50419" marB="5041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2800" dirty="0"/>
                    </a:p>
                  </a:txBody>
                  <a:tcPr marL="100838" marR="100838" marT="50419" marB="50419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dirty="0">
                          <a:sym typeface="Wingdings"/>
                        </a:rPr>
                        <a:t></a:t>
                      </a:r>
                      <a:endParaRPr lang="it-IT" sz="2800" dirty="0"/>
                    </a:p>
                  </a:txBody>
                  <a:tcPr marL="100838" marR="100838" marT="50419" marB="50419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07067">
                <a:tc vMerge="1">
                  <a:txBody>
                    <a:bodyPr/>
                    <a:lstStyle/>
                    <a:p>
                      <a:endParaRPr lang="it-IT" sz="2000" dirty="0"/>
                    </a:p>
                  </a:txBody>
                  <a:tcPr marL="100838" marR="100838" marT="50419" marB="50419"/>
                </a:tc>
                <a:tc>
                  <a:txBody>
                    <a:bodyPr/>
                    <a:lstStyle/>
                    <a:p>
                      <a:pPr algn="ctr"/>
                      <a:endParaRPr lang="it-IT" sz="2800" dirty="0"/>
                    </a:p>
                  </a:txBody>
                  <a:tcPr marL="100838" marR="100838" marT="50419" marB="50419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dirty="0">
                          <a:sym typeface="Wingdings"/>
                        </a:rPr>
                        <a:t></a:t>
                      </a:r>
                      <a:endParaRPr lang="it-IT" sz="2800" dirty="0"/>
                    </a:p>
                  </a:txBody>
                  <a:tcPr marL="100838" marR="100838" marT="50419" marB="5041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2800" dirty="0"/>
                    </a:p>
                  </a:txBody>
                  <a:tcPr marL="100838" marR="100838" marT="50419" marB="5041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2800" dirty="0"/>
                    </a:p>
                  </a:txBody>
                  <a:tcPr marL="100838" marR="100838" marT="50419" marB="50419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2198">
                <a:tc vMerge="1">
                  <a:txBody>
                    <a:bodyPr/>
                    <a:lstStyle/>
                    <a:p>
                      <a:endParaRPr lang="it-IT" sz="3100" dirty="0"/>
                    </a:p>
                  </a:txBody>
                  <a:tcPr marL="100838" marR="100838" marT="50419" marB="504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dirty="0">
                          <a:sym typeface="Wingdings"/>
                        </a:rPr>
                        <a:t></a:t>
                      </a:r>
                      <a:endParaRPr lang="it-IT" sz="2800" dirty="0"/>
                    </a:p>
                  </a:txBody>
                  <a:tcPr marL="100838" marR="100838" marT="50419" marB="50419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dirty="0">
                          <a:sym typeface="Wingdings"/>
                        </a:rPr>
                        <a:t></a:t>
                      </a:r>
                      <a:endParaRPr lang="it-IT" sz="2800" dirty="0"/>
                    </a:p>
                  </a:txBody>
                  <a:tcPr marL="100838" marR="100838" marT="50419" marB="50419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dirty="0">
                          <a:sym typeface="Wingdings"/>
                        </a:rPr>
                        <a:t></a:t>
                      </a:r>
                      <a:endParaRPr lang="it-IT" sz="2800" dirty="0"/>
                    </a:p>
                  </a:txBody>
                  <a:tcPr marL="100838" marR="100838" marT="50419" marB="50419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dirty="0">
                          <a:sym typeface="Wingdings"/>
                        </a:rPr>
                        <a:t></a:t>
                      </a:r>
                      <a:endParaRPr lang="it-IT" sz="2800" dirty="0"/>
                    </a:p>
                  </a:txBody>
                  <a:tcPr marL="100838" marR="100838" marT="50419" marB="50419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0219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2800" dirty="0"/>
                    </a:p>
                  </a:txBody>
                  <a:tcPr marL="100838" marR="100838" marT="50419" marB="50419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2800" dirty="0"/>
                    </a:p>
                  </a:txBody>
                  <a:tcPr marL="100838" marR="100838" marT="50419" marB="50419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dirty="0">
                          <a:sym typeface="Wingdings"/>
                        </a:rPr>
                        <a:t></a:t>
                      </a:r>
                      <a:endParaRPr lang="it-IT" sz="2800" dirty="0"/>
                    </a:p>
                  </a:txBody>
                  <a:tcPr marL="100838" marR="100838" marT="50419" marB="50419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2800" dirty="0"/>
                    </a:p>
                  </a:txBody>
                  <a:tcPr marL="100838" marR="100838" marT="50419" marB="50419" anchor="ctr"/>
                </a:tc>
                <a:extLst>
                  <a:ext uri="{0D108BD9-81ED-4DB2-BD59-A6C34878D82A}">
                    <a16:rowId xmlns:a16="http://schemas.microsoft.com/office/drawing/2014/main" xmlns="" val="2680167156"/>
                  </a:ext>
                </a:extLst>
              </a:tr>
            </a:tbl>
          </a:graphicData>
        </a:graphic>
      </p:graphicFrame>
      <p:sp>
        <p:nvSpPr>
          <p:cNvPr id="6" name="object 2">
            <a:extLst>
              <a:ext uri="{FF2B5EF4-FFF2-40B4-BE49-F238E27FC236}">
                <a16:creationId xmlns:a16="http://schemas.microsoft.com/office/drawing/2014/main" xmlns="" id="{EFAA0D23-79F1-4C45-BA18-F4754BFB052A}"/>
              </a:ext>
            </a:extLst>
          </p:cNvPr>
          <p:cNvSpPr txBox="1"/>
          <p:nvPr/>
        </p:nvSpPr>
        <p:spPr>
          <a:xfrm>
            <a:off x="241300" y="2333625"/>
            <a:ext cx="4343400" cy="38779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spcAft>
                <a:spcPts val="1800"/>
              </a:spcAft>
              <a:tabLst>
                <a:tab pos="1638300" algn="l"/>
              </a:tabLst>
            </a:pPr>
            <a:r>
              <a:rPr lang="it-IT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Integrazione tra </a:t>
            </a:r>
            <a:r>
              <a:rPr lang="it-IT" spc="-5" dirty="0" err="1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sensoristica</a:t>
            </a:r>
            <a:r>
              <a:rPr lang="it-IT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, sistemi tecnici ed ICT</a:t>
            </a:r>
          </a:p>
          <a:p>
            <a:pPr marL="12700">
              <a:spcAft>
                <a:spcPts val="1800"/>
              </a:spcAft>
              <a:tabLst>
                <a:tab pos="1638300" algn="l"/>
              </a:tabLst>
            </a:pPr>
            <a:r>
              <a:rPr lang="it-IT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Prodotti intelligenti e robotica di servizio</a:t>
            </a:r>
          </a:p>
          <a:p>
            <a:pPr marL="12700">
              <a:spcAft>
                <a:spcPts val="1800"/>
              </a:spcAft>
              <a:tabLst>
                <a:tab pos="1638300" algn="l"/>
              </a:tabLst>
            </a:pPr>
            <a:r>
              <a:rPr lang="it-IT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Machine </a:t>
            </a:r>
            <a:r>
              <a:rPr lang="it-IT" spc="-5" dirty="0" err="1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learning</a:t>
            </a:r>
            <a:endParaRPr lang="it-IT" spc="-5" dirty="0">
              <a:solidFill>
                <a:srgbClr val="004F80"/>
              </a:solidFill>
              <a:latin typeface="Georgia" charset="0"/>
              <a:ea typeface="Georgia" charset="0"/>
              <a:cs typeface="Georgia" charset="0"/>
            </a:endParaRPr>
          </a:p>
          <a:p>
            <a:pPr marL="12700">
              <a:spcAft>
                <a:spcPts val="1800"/>
              </a:spcAft>
              <a:tabLst>
                <a:tab pos="1638300" algn="l"/>
              </a:tabLst>
            </a:pPr>
            <a:r>
              <a:rPr lang="it-IT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Digital twin</a:t>
            </a:r>
          </a:p>
          <a:p>
            <a:pPr marL="12700">
              <a:spcAft>
                <a:spcPts val="1800"/>
              </a:spcAft>
              <a:tabLst>
                <a:tab pos="1638300" algn="l"/>
              </a:tabLst>
            </a:pPr>
            <a:r>
              <a:rPr lang="it-IT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Smart </a:t>
            </a:r>
            <a:r>
              <a:rPr lang="it-IT" spc="-5" dirty="0" err="1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maintenance</a:t>
            </a:r>
            <a:endParaRPr lang="it-IT" spc="-5" dirty="0">
              <a:solidFill>
                <a:srgbClr val="004F80"/>
              </a:solidFill>
              <a:latin typeface="Georgia" charset="0"/>
              <a:ea typeface="Georgia" charset="0"/>
              <a:cs typeface="Georgia" charset="0"/>
            </a:endParaRPr>
          </a:p>
          <a:p>
            <a:pPr marL="12700">
              <a:spcAft>
                <a:spcPts val="1800"/>
              </a:spcAft>
              <a:tabLst>
                <a:tab pos="1638300" algn="l"/>
              </a:tabLst>
            </a:pPr>
            <a:r>
              <a:rPr lang="it-IT" spc="-5" dirty="0" err="1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Process</a:t>
            </a:r>
            <a:r>
              <a:rPr lang="it-IT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it-IT" spc="-5" dirty="0" err="1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improvement</a:t>
            </a:r>
            <a:r>
              <a:rPr lang="it-IT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 </a:t>
            </a:r>
            <a:br>
              <a:rPr lang="it-IT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</a:br>
            <a:r>
              <a:rPr lang="it-IT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(AR, AI, QA, </a:t>
            </a:r>
            <a:r>
              <a:rPr lang="it-IT" spc="-5" dirty="0" err="1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safety</a:t>
            </a:r>
            <a:r>
              <a:rPr lang="it-IT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 etc..)</a:t>
            </a:r>
          </a:p>
          <a:p>
            <a:pPr marL="12700">
              <a:spcAft>
                <a:spcPts val="1800"/>
              </a:spcAft>
              <a:tabLst>
                <a:tab pos="1638300" algn="l"/>
              </a:tabLst>
            </a:pPr>
            <a:r>
              <a:rPr lang="it-IT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More TBD (es. Manifattura additiva)</a:t>
            </a:r>
          </a:p>
        </p:txBody>
      </p:sp>
    </p:spTree>
    <p:extLst>
      <p:ext uri="{BB962C8B-B14F-4D97-AF65-F5344CB8AC3E}">
        <p14:creationId xmlns:p14="http://schemas.microsoft.com/office/powerpoint/2010/main" val="168819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83453" y="47625"/>
            <a:ext cx="441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004F80"/>
                </a:solidFill>
                <a:latin typeface="Arial Black" charset="0"/>
                <a:ea typeface="Arial Black" charset="0"/>
                <a:cs typeface="Arial Black" charset="0"/>
              </a:rPr>
              <a:t>Gruppi di Lavoro </a:t>
            </a:r>
          </a:p>
          <a:p>
            <a:r>
              <a:rPr lang="it-IT" sz="2800" b="1" dirty="0">
                <a:solidFill>
                  <a:srgbClr val="004F80"/>
                </a:solidFill>
                <a:latin typeface="Arial Black" charset="0"/>
                <a:ea typeface="Arial Black" charset="0"/>
                <a:cs typeface="Arial Black" charset="0"/>
              </a:rPr>
              <a:t>e contatti</a:t>
            </a:r>
          </a:p>
        </p:txBody>
      </p:sp>
      <p:sp>
        <p:nvSpPr>
          <p:cNvPr id="3" name="object 2"/>
          <p:cNvSpPr txBox="1"/>
          <p:nvPr/>
        </p:nvSpPr>
        <p:spPr>
          <a:xfrm>
            <a:off x="507916" y="809625"/>
            <a:ext cx="8915400" cy="53399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38300" algn="l"/>
              </a:tabLst>
            </a:pPr>
            <a:endParaRPr lang="it-IT" sz="2400" spc="-5" dirty="0">
              <a:solidFill>
                <a:srgbClr val="004F80"/>
              </a:solidFill>
              <a:latin typeface="Georgia" charset="0"/>
              <a:ea typeface="Georgia" charset="0"/>
              <a:cs typeface="Georgia" charset="0"/>
            </a:endParaRPr>
          </a:p>
          <a:p>
            <a:pPr marL="469900" indent="-4572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38300" algn="l"/>
              </a:tabLst>
            </a:pP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Meccatronica applicata ai prodotti (MAP1)</a:t>
            </a:r>
            <a:b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</a:b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Giuseppe </a:t>
            </a:r>
            <a:r>
              <a:rPr lang="it-IT" sz="2400" spc="-5" dirty="0" err="1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Miretti</a:t>
            </a: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 - gmiretti@mect.it - 337 216357</a:t>
            </a:r>
          </a:p>
          <a:p>
            <a:pPr marL="469900" indent="-4572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38300" algn="l"/>
              </a:tabLst>
            </a:pPr>
            <a:endParaRPr lang="it-IT" sz="2400" spc="-5" dirty="0">
              <a:solidFill>
                <a:srgbClr val="004F80"/>
              </a:solidFill>
              <a:latin typeface="Georgia" charset="0"/>
              <a:ea typeface="Georgia" charset="0"/>
              <a:cs typeface="Georgia" charset="0"/>
            </a:endParaRPr>
          </a:p>
          <a:p>
            <a:pPr marL="469900" indent="-4572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38300" algn="l"/>
              </a:tabLst>
            </a:pP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Meccatronica applicata ai processi (MAP2)</a:t>
            </a:r>
            <a:b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</a:b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Mario Di Dio Busa - dir@sisav.it - 340 7943343</a:t>
            </a:r>
          </a:p>
          <a:p>
            <a:pPr marL="469900" indent="-4572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38300" algn="l"/>
              </a:tabLst>
            </a:pPr>
            <a:endParaRPr lang="it-IT" sz="2400" spc="-5" dirty="0">
              <a:solidFill>
                <a:srgbClr val="004F80"/>
              </a:solidFill>
              <a:latin typeface="Georgia" charset="0"/>
              <a:ea typeface="Georgia" charset="0"/>
              <a:cs typeface="Georgia" charset="0"/>
            </a:endParaRPr>
          </a:p>
          <a:p>
            <a:pPr marL="469900" indent="-4572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38300" algn="l"/>
              </a:tabLst>
            </a:pP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Sistemi avanzati di Produzione (SAP)</a:t>
            </a:r>
            <a:b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</a:b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Tommaso Beccuti - tommaso.beccuti@industrieadditive.com - 339 5088155</a:t>
            </a:r>
          </a:p>
          <a:p>
            <a:pPr marL="469900" indent="-4572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38300" algn="l"/>
              </a:tabLst>
            </a:pPr>
            <a:endParaRPr lang="it-IT" sz="2400" spc="-5" dirty="0">
              <a:solidFill>
                <a:srgbClr val="004F80"/>
              </a:solidFill>
              <a:latin typeface="Georgia" charset="0"/>
              <a:ea typeface="Georgia" charset="0"/>
              <a:cs typeface="Georgia" charset="0"/>
            </a:endParaRPr>
          </a:p>
          <a:p>
            <a:pPr marL="469900" indent="-4572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38300" algn="l"/>
              </a:tabLst>
            </a:pP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IT, business e tecnologie: (ITB)</a:t>
            </a:r>
            <a:b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</a:br>
            <a:r>
              <a:rPr lang="it-IT" sz="2400" spc="-5" dirty="0">
                <a:solidFill>
                  <a:srgbClr val="004F80"/>
                </a:solidFill>
                <a:latin typeface="Georgia" charset="0"/>
                <a:ea typeface="Georgia" charset="0"/>
                <a:cs typeface="Georgia" charset="0"/>
              </a:rPr>
              <a:t>Guido Colombo  - colombo@orchestraweb.com - 393 9753750</a:t>
            </a:r>
          </a:p>
        </p:txBody>
      </p:sp>
      <p:sp>
        <p:nvSpPr>
          <p:cNvPr id="8" name="object 3"/>
          <p:cNvSpPr txBox="1">
            <a:spLocks noGrp="1"/>
          </p:cNvSpPr>
          <p:nvPr>
            <p:ph type="ftr" sz="quarter" idx="5"/>
          </p:nvPr>
        </p:nvSpPr>
        <p:spPr>
          <a:xfrm>
            <a:off x="527300" y="7058025"/>
            <a:ext cx="3143000" cy="257122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 marR="5080">
              <a:lnSpc>
                <a:spcPts val="1000"/>
              </a:lnSpc>
              <a:spcBef>
                <a:spcPts val="5"/>
              </a:spcBef>
            </a:pPr>
            <a:r>
              <a:rPr lang="it-IT" spc="5"/>
              <a:t>Progetto co-finanziato</a:t>
            </a:r>
            <a:br>
              <a:rPr lang="it-IT" spc="5"/>
            </a:br>
            <a:r>
              <a:rPr lang="it-IT" spc="5"/>
              <a:t>dal </a:t>
            </a:r>
            <a:r>
              <a:rPr lang="it-IT" spc="5" dirty="0"/>
              <a:t>ERDF </a:t>
            </a:r>
            <a:r>
              <a:rPr lang="it-IT" altLang="it-IT" spc="5" dirty="0" err="1"/>
              <a:t>Piedmont</a:t>
            </a:r>
            <a:r>
              <a:rPr lang="it-IT" altLang="it-IT" spc="5" dirty="0"/>
              <a:t> ROP</a:t>
            </a:r>
            <a:r>
              <a:rPr lang="it-IT" spc="5" dirty="0"/>
              <a:t> </a:t>
            </a:r>
            <a:r>
              <a:rPr spc="5" dirty="0"/>
              <a:t>I1b12_cluster</a:t>
            </a:r>
          </a:p>
        </p:txBody>
      </p:sp>
    </p:spTree>
    <p:extLst>
      <p:ext uri="{BB962C8B-B14F-4D97-AF65-F5344CB8AC3E}">
        <p14:creationId xmlns:p14="http://schemas.microsoft.com/office/powerpoint/2010/main" val="53668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0" y="7560005"/>
                </a:moveTo>
                <a:lnTo>
                  <a:pt x="10692003" y="7560005"/>
                </a:lnTo>
                <a:lnTo>
                  <a:pt x="10692003" y="0"/>
                </a:lnTo>
                <a:lnTo>
                  <a:pt x="0" y="0"/>
                </a:lnTo>
                <a:lnTo>
                  <a:pt x="0" y="7560005"/>
                </a:lnTo>
                <a:close/>
              </a:path>
            </a:pathLst>
          </a:custGeom>
          <a:solidFill>
            <a:srgbClr val="005080"/>
          </a:solidFill>
        </p:spPr>
        <p:txBody>
          <a:bodyPr wrap="square" lIns="0" tIns="0" rIns="0" bIns="0" rtlCol="0"/>
          <a:lstStyle/>
          <a:p>
            <a:pPr algn="ctr"/>
            <a:endParaRPr b="1" dirty="0"/>
          </a:p>
        </p:txBody>
      </p:sp>
      <p:sp>
        <p:nvSpPr>
          <p:cNvPr id="3" name="object 3"/>
          <p:cNvSpPr/>
          <p:nvPr/>
        </p:nvSpPr>
        <p:spPr>
          <a:xfrm>
            <a:off x="9487141" y="7264924"/>
            <a:ext cx="186055" cy="111760"/>
          </a:xfrm>
          <a:custGeom>
            <a:avLst/>
            <a:gdLst/>
            <a:ahLst/>
            <a:cxnLst/>
            <a:rect l="l" t="t" r="r" b="b"/>
            <a:pathLst>
              <a:path w="186054" h="111759">
                <a:moveTo>
                  <a:pt x="34315" y="2501"/>
                </a:moveTo>
                <a:lnTo>
                  <a:pt x="0" y="2501"/>
                </a:lnTo>
                <a:lnTo>
                  <a:pt x="0" y="111493"/>
                </a:lnTo>
                <a:lnTo>
                  <a:pt x="37668" y="111493"/>
                </a:lnTo>
                <a:lnTo>
                  <a:pt x="37668" y="65468"/>
                </a:lnTo>
                <a:lnTo>
                  <a:pt x="39117" y="50255"/>
                </a:lnTo>
                <a:lnTo>
                  <a:pt x="43310" y="39631"/>
                </a:lnTo>
                <a:lnTo>
                  <a:pt x="50012" y="33401"/>
                </a:lnTo>
                <a:lnTo>
                  <a:pt x="58991" y="31368"/>
                </a:lnTo>
                <a:lnTo>
                  <a:pt x="184478" y="31368"/>
                </a:lnTo>
                <a:lnTo>
                  <a:pt x="184161" y="27437"/>
                </a:lnTo>
                <a:lnTo>
                  <a:pt x="182241" y="22580"/>
                </a:lnTo>
                <a:lnTo>
                  <a:pt x="34315" y="22580"/>
                </a:lnTo>
                <a:lnTo>
                  <a:pt x="34315" y="2501"/>
                </a:lnTo>
                <a:close/>
              </a:path>
              <a:path w="186054" h="111759">
                <a:moveTo>
                  <a:pt x="133057" y="31368"/>
                </a:moveTo>
                <a:lnTo>
                  <a:pt x="58991" y="31368"/>
                </a:lnTo>
                <a:lnTo>
                  <a:pt x="65845" y="33000"/>
                </a:lnTo>
                <a:lnTo>
                  <a:pt x="70523" y="37515"/>
                </a:lnTo>
                <a:lnTo>
                  <a:pt x="73200" y="44345"/>
                </a:lnTo>
                <a:lnTo>
                  <a:pt x="74053" y="52920"/>
                </a:lnTo>
                <a:lnTo>
                  <a:pt x="74053" y="111493"/>
                </a:lnTo>
                <a:lnTo>
                  <a:pt x="111709" y="111493"/>
                </a:lnTo>
                <a:lnTo>
                  <a:pt x="111709" y="65468"/>
                </a:lnTo>
                <a:lnTo>
                  <a:pt x="113160" y="50255"/>
                </a:lnTo>
                <a:lnTo>
                  <a:pt x="117359" y="39631"/>
                </a:lnTo>
                <a:lnTo>
                  <a:pt x="124069" y="33401"/>
                </a:lnTo>
                <a:lnTo>
                  <a:pt x="133057" y="31368"/>
                </a:lnTo>
                <a:close/>
              </a:path>
              <a:path w="186054" h="111759">
                <a:moveTo>
                  <a:pt x="184478" y="31368"/>
                </a:moveTo>
                <a:lnTo>
                  <a:pt x="133057" y="31368"/>
                </a:lnTo>
                <a:lnTo>
                  <a:pt x="139909" y="33000"/>
                </a:lnTo>
                <a:lnTo>
                  <a:pt x="144583" y="37515"/>
                </a:lnTo>
                <a:lnTo>
                  <a:pt x="147256" y="44345"/>
                </a:lnTo>
                <a:lnTo>
                  <a:pt x="148107" y="52920"/>
                </a:lnTo>
                <a:lnTo>
                  <a:pt x="148107" y="111493"/>
                </a:lnTo>
                <a:lnTo>
                  <a:pt x="185762" y="111493"/>
                </a:lnTo>
                <a:lnTo>
                  <a:pt x="185762" y="47269"/>
                </a:lnTo>
                <a:lnTo>
                  <a:pt x="184478" y="31368"/>
                </a:lnTo>
                <a:close/>
              </a:path>
              <a:path w="186054" h="111759">
                <a:moveTo>
                  <a:pt x="74472" y="0"/>
                </a:moveTo>
                <a:lnTo>
                  <a:pt x="62089" y="1322"/>
                </a:lnTo>
                <a:lnTo>
                  <a:pt x="50996" y="5408"/>
                </a:lnTo>
                <a:lnTo>
                  <a:pt x="41704" y="12435"/>
                </a:lnTo>
                <a:lnTo>
                  <a:pt x="34721" y="22580"/>
                </a:lnTo>
                <a:lnTo>
                  <a:pt x="182241" y="22580"/>
                </a:lnTo>
                <a:lnTo>
                  <a:pt x="181578" y="20904"/>
                </a:lnTo>
                <a:lnTo>
                  <a:pt x="108572" y="20904"/>
                </a:lnTo>
                <a:lnTo>
                  <a:pt x="102951" y="11642"/>
                </a:lnTo>
                <a:lnTo>
                  <a:pt x="95132" y="5122"/>
                </a:lnTo>
                <a:lnTo>
                  <a:pt x="85508" y="1267"/>
                </a:lnTo>
                <a:lnTo>
                  <a:pt x="74472" y="0"/>
                </a:lnTo>
                <a:close/>
              </a:path>
              <a:path w="186054" h="111759">
                <a:moveTo>
                  <a:pt x="147269" y="0"/>
                </a:moveTo>
                <a:lnTo>
                  <a:pt x="135927" y="1208"/>
                </a:lnTo>
                <a:lnTo>
                  <a:pt x="125410" y="4965"/>
                </a:lnTo>
                <a:lnTo>
                  <a:pt x="116149" y="11465"/>
                </a:lnTo>
                <a:lnTo>
                  <a:pt x="108572" y="20904"/>
                </a:lnTo>
                <a:lnTo>
                  <a:pt x="181578" y="20904"/>
                </a:lnTo>
                <a:lnTo>
                  <a:pt x="178284" y="12571"/>
                </a:lnTo>
                <a:lnTo>
                  <a:pt x="166522" y="3237"/>
                </a:lnTo>
                <a:lnTo>
                  <a:pt x="1472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686734" y="7264921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8369" y="0"/>
                </a:moveTo>
                <a:lnTo>
                  <a:pt x="34949" y="3828"/>
                </a:lnTo>
                <a:lnTo>
                  <a:pt x="16473" y="14949"/>
                </a:lnTo>
                <a:lnTo>
                  <a:pt x="4353" y="32816"/>
                </a:lnTo>
                <a:lnTo>
                  <a:pt x="0" y="56883"/>
                </a:lnTo>
                <a:lnTo>
                  <a:pt x="4844" y="80993"/>
                </a:lnTo>
                <a:lnTo>
                  <a:pt x="18200" y="98942"/>
                </a:lnTo>
                <a:lnTo>
                  <a:pt x="38303" y="110143"/>
                </a:lnTo>
                <a:lnTo>
                  <a:pt x="63385" y="114007"/>
                </a:lnTo>
                <a:lnTo>
                  <a:pt x="73832" y="113605"/>
                </a:lnTo>
                <a:lnTo>
                  <a:pt x="84069" y="112358"/>
                </a:lnTo>
                <a:lnTo>
                  <a:pt x="93955" y="110209"/>
                </a:lnTo>
                <a:lnTo>
                  <a:pt x="103352" y="107099"/>
                </a:lnTo>
                <a:lnTo>
                  <a:pt x="103352" y="88900"/>
                </a:lnTo>
                <a:lnTo>
                  <a:pt x="70078" y="88900"/>
                </a:lnTo>
                <a:lnTo>
                  <a:pt x="57603" y="87749"/>
                </a:lnTo>
                <a:lnTo>
                  <a:pt x="47956" y="84089"/>
                </a:lnTo>
                <a:lnTo>
                  <a:pt x="41369" y="77605"/>
                </a:lnTo>
                <a:lnTo>
                  <a:pt x="38074" y="67983"/>
                </a:lnTo>
                <a:lnTo>
                  <a:pt x="113385" y="67983"/>
                </a:lnTo>
                <a:lnTo>
                  <a:pt x="113385" y="61074"/>
                </a:lnTo>
                <a:lnTo>
                  <a:pt x="111570" y="46634"/>
                </a:lnTo>
                <a:lnTo>
                  <a:pt x="37655" y="46634"/>
                </a:lnTo>
                <a:lnTo>
                  <a:pt x="39370" y="37778"/>
                </a:lnTo>
                <a:lnTo>
                  <a:pt x="43332" y="30530"/>
                </a:lnTo>
                <a:lnTo>
                  <a:pt x="49685" y="25635"/>
                </a:lnTo>
                <a:lnTo>
                  <a:pt x="58572" y="23837"/>
                </a:lnTo>
                <a:lnTo>
                  <a:pt x="103666" y="23837"/>
                </a:lnTo>
                <a:lnTo>
                  <a:pt x="101017" y="18378"/>
                </a:lnTo>
                <a:lnTo>
                  <a:pt x="83997" y="4983"/>
                </a:lnTo>
                <a:lnTo>
                  <a:pt x="58369" y="0"/>
                </a:lnTo>
                <a:close/>
              </a:path>
              <a:path w="113665" h="114300">
                <a:moveTo>
                  <a:pt x="103352" y="80530"/>
                </a:moveTo>
                <a:lnTo>
                  <a:pt x="94826" y="84399"/>
                </a:lnTo>
                <a:lnTo>
                  <a:pt x="86320" y="86991"/>
                </a:lnTo>
                <a:lnTo>
                  <a:pt x="78011" y="88445"/>
                </a:lnTo>
                <a:lnTo>
                  <a:pt x="70078" y="88900"/>
                </a:lnTo>
                <a:lnTo>
                  <a:pt x="103352" y="88900"/>
                </a:lnTo>
                <a:lnTo>
                  <a:pt x="103352" y="80530"/>
                </a:lnTo>
                <a:close/>
              </a:path>
              <a:path w="113665" h="114300">
                <a:moveTo>
                  <a:pt x="103666" y="23837"/>
                </a:moveTo>
                <a:lnTo>
                  <a:pt x="58572" y="23837"/>
                </a:lnTo>
                <a:lnTo>
                  <a:pt x="68195" y="25635"/>
                </a:lnTo>
                <a:lnTo>
                  <a:pt x="74679" y="30530"/>
                </a:lnTo>
                <a:lnTo>
                  <a:pt x="78339" y="37778"/>
                </a:lnTo>
                <a:lnTo>
                  <a:pt x="79489" y="46634"/>
                </a:lnTo>
                <a:lnTo>
                  <a:pt x="111570" y="46634"/>
                </a:lnTo>
                <a:lnTo>
                  <a:pt x="110466" y="37852"/>
                </a:lnTo>
                <a:lnTo>
                  <a:pt x="103666" y="238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805975" y="7264923"/>
            <a:ext cx="91440" cy="114300"/>
          </a:xfrm>
          <a:custGeom>
            <a:avLst/>
            <a:gdLst/>
            <a:ahLst/>
            <a:cxnLst/>
            <a:rect l="l" t="t" r="r" b="b"/>
            <a:pathLst>
              <a:path w="91440" h="114300">
                <a:moveTo>
                  <a:pt x="2933" y="81368"/>
                </a:moveTo>
                <a:lnTo>
                  <a:pt x="28613" y="113690"/>
                </a:lnTo>
                <a:lnTo>
                  <a:pt x="40385" y="114007"/>
                </a:lnTo>
                <a:lnTo>
                  <a:pt x="58737" y="112408"/>
                </a:lnTo>
                <a:lnTo>
                  <a:pt x="75052" y="106708"/>
                </a:lnTo>
                <a:lnTo>
                  <a:pt x="86740" y="95555"/>
                </a:lnTo>
                <a:lnTo>
                  <a:pt x="88397" y="88899"/>
                </a:lnTo>
                <a:lnTo>
                  <a:pt x="38290" y="88899"/>
                </a:lnTo>
                <a:lnTo>
                  <a:pt x="28263" y="88253"/>
                </a:lnTo>
                <a:lnTo>
                  <a:pt x="18807" y="86548"/>
                </a:lnTo>
                <a:lnTo>
                  <a:pt x="10253" y="84136"/>
                </a:lnTo>
                <a:lnTo>
                  <a:pt x="2933" y="81368"/>
                </a:lnTo>
                <a:close/>
              </a:path>
              <a:path w="91440" h="114300">
                <a:moveTo>
                  <a:pt x="46443" y="0"/>
                </a:moveTo>
                <a:lnTo>
                  <a:pt x="30009" y="1991"/>
                </a:lnTo>
                <a:lnTo>
                  <a:pt x="15063" y="8256"/>
                </a:lnTo>
                <a:lnTo>
                  <a:pt x="4197" y="19229"/>
                </a:lnTo>
                <a:lnTo>
                  <a:pt x="0" y="35344"/>
                </a:lnTo>
                <a:lnTo>
                  <a:pt x="8368" y="56342"/>
                </a:lnTo>
                <a:lnTo>
                  <a:pt x="26777" y="65571"/>
                </a:lnTo>
                <a:lnTo>
                  <a:pt x="45187" y="70878"/>
                </a:lnTo>
                <a:lnTo>
                  <a:pt x="53555" y="80111"/>
                </a:lnTo>
                <a:lnTo>
                  <a:pt x="53555" y="87642"/>
                </a:lnTo>
                <a:lnTo>
                  <a:pt x="46024" y="88899"/>
                </a:lnTo>
                <a:lnTo>
                  <a:pt x="88397" y="88899"/>
                </a:lnTo>
                <a:lnTo>
                  <a:pt x="91211" y="77596"/>
                </a:lnTo>
                <a:lnTo>
                  <a:pt x="82450" y="55480"/>
                </a:lnTo>
                <a:lnTo>
                  <a:pt x="63176" y="45934"/>
                </a:lnTo>
                <a:lnTo>
                  <a:pt x="43901" y="40976"/>
                </a:lnTo>
                <a:lnTo>
                  <a:pt x="35140" y="32626"/>
                </a:lnTo>
                <a:lnTo>
                  <a:pt x="35140" y="26555"/>
                </a:lnTo>
                <a:lnTo>
                  <a:pt x="44348" y="25095"/>
                </a:lnTo>
                <a:lnTo>
                  <a:pt x="82622" y="25095"/>
                </a:lnTo>
                <a:lnTo>
                  <a:pt x="84734" y="6273"/>
                </a:lnTo>
                <a:lnTo>
                  <a:pt x="75454" y="3262"/>
                </a:lnTo>
                <a:lnTo>
                  <a:pt x="65903" y="1331"/>
                </a:lnTo>
                <a:lnTo>
                  <a:pt x="56195" y="303"/>
                </a:lnTo>
                <a:lnTo>
                  <a:pt x="46443" y="0"/>
                </a:lnTo>
                <a:close/>
              </a:path>
              <a:path w="91440" h="114300">
                <a:moveTo>
                  <a:pt x="82622" y="25095"/>
                </a:moveTo>
                <a:lnTo>
                  <a:pt x="52514" y="25095"/>
                </a:lnTo>
                <a:lnTo>
                  <a:pt x="59937" y="25563"/>
                </a:lnTo>
                <a:lnTo>
                  <a:pt x="67700" y="26954"/>
                </a:lnTo>
                <a:lnTo>
                  <a:pt x="75192" y="29247"/>
                </a:lnTo>
                <a:lnTo>
                  <a:pt x="81800" y="32423"/>
                </a:lnTo>
                <a:lnTo>
                  <a:pt x="82622" y="2509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905974" y="7264924"/>
            <a:ext cx="111125" cy="114300"/>
          </a:xfrm>
          <a:custGeom>
            <a:avLst/>
            <a:gdLst/>
            <a:ahLst/>
            <a:cxnLst/>
            <a:rect l="l" t="t" r="r" b="b"/>
            <a:pathLst>
              <a:path w="111125" h="114300">
                <a:moveTo>
                  <a:pt x="62344" y="42456"/>
                </a:moveTo>
                <a:lnTo>
                  <a:pt x="56286" y="42456"/>
                </a:lnTo>
                <a:lnTo>
                  <a:pt x="39015" y="43596"/>
                </a:lnTo>
                <a:lnTo>
                  <a:pt x="20608" y="48601"/>
                </a:lnTo>
                <a:lnTo>
                  <a:pt x="5969" y="59842"/>
                </a:lnTo>
                <a:lnTo>
                  <a:pt x="0" y="79692"/>
                </a:lnTo>
                <a:lnTo>
                  <a:pt x="3345" y="95030"/>
                </a:lnTo>
                <a:lnTo>
                  <a:pt x="12320" y="105717"/>
                </a:lnTo>
                <a:lnTo>
                  <a:pt x="25337" y="111971"/>
                </a:lnTo>
                <a:lnTo>
                  <a:pt x="40805" y="114007"/>
                </a:lnTo>
                <a:lnTo>
                  <a:pt x="51522" y="112846"/>
                </a:lnTo>
                <a:lnTo>
                  <a:pt x="60650" y="109272"/>
                </a:lnTo>
                <a:lnTo>
                  <a:pt x="68485" y="103147"/>
                </a:lnTo>
                <a:lnTo>
                  <a:pt x="75323" y="94335"/>
                </a:lnTo>
                <a:lnTo>
                  <a:pt x="109192" y="94335"/>
                </a:lnTo>
                <a:lnTo>
                  <a:pt x="109076" y="88899"/>
                </a:lnTo>
                <a:lnTo>
                  <a:pt x="41846" y="88899"/>
                </a:lnTo>
                <a:lnTo>
                  <a:pt x="35153" y="84505"/>
                </a:lnTo>
                <a:lnTo>
                  <a:pt x="35153" y="76974"/>
                </a:lnTo>
                <a:lnTo>
                  <a:pt x="36920" y="70303"/>
                </a:lnTo>
                <a:lnTo>
                  <a:pt x="41765" y="65830"/>
                </a:lnTo>
                <a:lnTo>
                  <a:pt x="49003" y="63319"/>
                </a:lnTo>
                <a:lnTo>
                  <a:pt x="57950" y="62534"/>
                </a:lnTo>
                <a:lnTo>
                  <a:pt x="109025" y="62534"/>
                </a:lnTo>
                <a:lnTo>
                  <a:pt x="108991" y="45173"/>
                </a:lnTo>
                <a:lnTo>
                  <a:pt x="108741" y="43916"/>
                </a:lnTo>
                <a:lnTo>
                  <a:pt x="73850" y="43916"/>
                </a:lnTo>
                <a:lnTo>
                  <a:pt x="69037" y="43078"/>
                </a:lnTo>
                <a:lnTo>
                  <a:pt x="62344" y="42456"/>
                </a:lnTo>
                <a:close/>
              </a:path>
              <a:path w="111125" h="114300">
                <a:moveTo>
                  <a:pt x="109192" y="94335"/>
                </a:moveTo>
                <a:lnTo>
                  <a:pt x="75730" y="94335"/>
                </a:lnTo>
                <a:lnTo>
                  <a:pt x="75730" y="99987"/>
                </a:lnTo>
                <a:lnTo>
                  <a:pt x="76365" y="105638"/>
                </a:lnTo>
                <a:lnTo>
                  <a:pt x="76568" y="111493"/>
                </a:lnTo>
                <a:lnTo>
                  <a:pt x="111086" y="111493"/>
                </a:lnTo>
                <a:lnTo>
                  <a:pt x="110052" y="105056"/>
                </a:lnTo>
                <a:lnTo>
                  <a:pt x="109410" y="98621"/>
                </a:lnTo>
                <a:lnTo>
                  <a:pt x="109192" y="94335"/>
                </a:lnTo>
                <a:close/>
              </a:path>
              <a:path w="111125" h="114300">
                <a:moveTo>
                  <a:pt x="109025" y="62534"/>
                </a:moveTo>
                <a:lnTo>
                  <a:pt x="63601" y="62534"/>
                </a:lnTo>
                <a:lnTo>
                  <a:pt x="69037" y="62953"/>
                </a:lnTo>
                <a:lnTo>
                  <a:pt x="73850" y="63169"/>
                </a:lnTo>
                <a:lnTo>
                  <a:pt x="72223" y="72574"/>
                </a:lnTo>
                <a:lnTo>
                  <a:pt x="67576" y="80821"/>
                </a:lnTo>
                <a:lnTo>
                  <a:pt x="60263" y="86674"/>
                </a:lnTo>
                <a:lnTo>
                  <a:pt x="50634" y="88899"/>
                </a:lnTo>
                <a:lnTo>
                  <a:pt x="109076" y="88899"/>
                </a:lnTo>
                <a:lnTo>
                  <a:pt x="109025" y="62534"/>
                </a:lnTo>
                <a:close/>
              </a:path>
              <a:path w="111125" h="114300">
                <a:moveTo>
                  <a:pt x="104999" y="25095"/>
                </a:moveTo>
                <a:lnTo>
                  <a:pt x="48945" y="25095"/>
                </a:lnTo>
                <a:lnTo>
                  <a:pt x="58550" y="25948"/>
                </a:lnTo>
                <a:lnTo>
                  <a:pt x="66422" y="28938"/>
                </a:lnTo>
                <a:lnTo>
                  <a:pt x="71782" y="34712"/>
                </a:lnTo>
                <a:lnTo>
                  <a:pt x="73850" y="43916"/>
                </a:lnTo>
                <a:lnTo>
                  <a:pt x="108741" y="43916"/>
                </a:lnTo>
                <a:lnTo>
                  <a:pt x="104999" y="25095"/>
                </a:lnTo>
                <a:close/>
              </a:path>
              <a:path w="111125" h="114300">
                <a:moveTo>
                  <a:pt x="57111" y="0"/>
                </a:moveTo>
                <a:lnTo>
                  <a:pt x="45403" y="442"/>
                </a:lnTo>
                <a:lnTo>
                  <a:pt x="34342" y="1824"/>
                </a:lnTo>
                <a:lnTo>
                  <a:pt x="23788" y="4227"/>
                </a:lnTo>
                <a:lnTo>
                  <a:pt x="13601" y="7734"/>
                </a:lnTo>
                <a:lnTo>
                  <a:pt x="14236" y="33248"/>
                </a:lnTo>
                <a:lnTo>
                  <a:pt x="22365" y="29504"/>
                </a:lnTo>
                <a:lnTo>
                  <a:pt x="30967" y="26976"/>
                </a:lnTo>
                <a:lnTo>
                  <a:pt x="39880" y="25545"/>
                </a:lnTo>
                <a:lnTo>
                  <a:pt x="48945" y="25095"/>
                </a:lnTo>
                <a:lnTo>
                  <a:pt x="104999" y="25095"/>
                </a:lnTo>
                <a:lnTo>
                  <a:pt x="104798" y="24083"/>
                </a:lnTo>
                <a:lnTo>
                  <a:pt x="93486" y="10113"/>
                </a:lnTo>
                <a:lnTo>
                  <a:pt x="76957" y="2381"/>
                </a:lnTo>
                <a:lnTo>
                  <a:pt x="571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029621" y="7264924"/>
            <a:ext cx="122555" cy="155575"/>
          </a:xfrm>
          <a:custGeom>
            <a:avLst/>
            <a:gdLst/>
            <a:ahLst/>
            <a:cxnLst/>
            <a:rect l="l" t="t" r="r" b="b"/>
            <a:pathLst>
              <a:path w="122554" h="155575">
                <a:moveTo>
                  <a:pt x="34734" y="2501"/>
                </a:moveTo>
                <a:lnTo>
                  <a:pt x="0" y="2501"/>
                </a:lnTo>
                <a:lnTo>
                  <a:pt x="0" y="155422"/>
                </a:lnTo>
                <a:lnTo>
                  <a:pt x="37655" y="155422"/>
                </a:lnTo>
                <a:lnTo>
                  <a:pt x="37655" y="96215"/>
                </a:lnTo>
                <a:lnTo>
                  <a:pt x="109829" y="96215"/>
                </a:lnTo>
                <a:lnTo>
                  <a:pt x="115443" y="85140"/>
                </a:lnTo>
                <a:lnTo>
                  <a:pt x="60667" y="85140"/>
                </a:lnTo>
                <a:lnTo>
                  <a:pt x="51778" y="83027"/>
                </a:lnTo>
                <a:lnTo>
                  <a:pt x="44456" y="77184"/>
                </a:lnTo>
                <a:lnTo>
                  <a:pt x="39486" y="68360"/>
                </a:lnTo>
                <a:lnTo>
                  <a:pt x="37655" y="57302"/>
                </a:lnTo>
                <a:lnTo>
                  <a:pt x="39309" y="45979"/>
                </a:lnTo>
                <a:lnTo>
                  <a:pt x="43984" y="36969"/>
                </a:lnTo>
                <a:lnTo>
                  <a:pt x="51248" y="31016"/>
                </a:lnTo>
                <a:lnTo>
                  <a:pt x="60667" y="28867"/>
                </a:lnTo>
                <a:lnTo>
                  <a:pt x="116062" y="28867"/>
                </a:lnTo>
                <a:lnTo>
                  <a:pt x="112663" y="22174"/>
                </a:lnTo>
                <a:lnTo>
                  <a:pt x="34734" y="22174"/>
                </a:lnTo>
                <a:lnTo>
                  <a:pt x="34734" y="2501"/>
                </a:lnTo>
                <a:close/>
              </a:path>
              <a:path w="122554" h="155575">
                <a:moveTo>
                  <a:pt x="109829" y="96215"/>
                </a:moveTo>
                <a:lnTo>
                  <a:pt x="38074" y="96215"/>
                </a:lnTo>
                <a:lnTo>
                  <a:pt x="44616" y="104469"/>
                </a:lnTo>
                <a:lnTo>
                  <a:pt x="53062" y="109972"/>
                </a:lnTo>
                <a:lnTo>
                  <a:pt x="62643" y="113042"/>
                </a:lnTo>
                <a:lnTo>
                  <a:pt x="72593" y="113995"/>
                </a:lnTo>
                <a:lnTo>
                  <a:pt x="94050" y="109308"/>
                </a:lnTo>
                <a:lnTo>
                  <a:pt x="109643" y="96581"/>
                </a:lnTo>
                <a:lnTo>
                  <a:pt x="109829" y="96215"/>
                </a:lnTo>
                <a:close/>
              </a:path>
              <a:path w="122554" h="155575">
                <a:moveTo>
                  <a:pt x="116062" y="28867"/>
                </a:moveTo>
                <a:lnTo>
                  <a:pt x="60667" y="28867"/>
                </a:lnTo>
                <a:lnTo>
                  <a:pt x="70412" y="31051"/>
                </a:lnTo>
                <a:lnTo>
                  <a:pt x="77562" y="36939"/>
                </a:lnTo>
                <a:lnTo>
                  <a:pt x="81963" y="45535"/>
                </a:lnTo>
                <a:lnTo>
                  <a:pt x="83464" y="55841"/>
                </a:lnTo>
                <a:lnTo>
                  <a:pt x="81902" y="67743"/>
                </a:lnTo>
                <a:lnTo>
                  <a:pt x="77400" y="77001"/>
                </a:lnTo>
                <a:lnTo>
                  <a:pt x="70230" y="83004"/>
                </a:lnTo>
                <a:lnTo>
                  <a:pt x="60667" y="85140"/>
                </a:lnTo>
                <a:lnTo>
                  <a:pt x="115443" y="85140"/>
                </a:lnTo>
                <a:lnTo>
                  <a:pt x="119157" y="77813"/>
                </a:lnTo>
                <a:lnTo>
                  <a:pt x="122377" y="55003"/>
                </a:lnTo>
                <a:lnTo>
                  <a:pt x="119324" y="35291"/>
                </a:lnTo>
                <a:lnTo>
                  <a:pt x="116062" y="28867"/>
                </a:lnTo>
                <a:close/>
              </a:path>
              <a:path w="122554" h="155575">
                <a:moveTo>
                  <a:pt x="75730" y="0"/>
                </a:moveTo>
                <a:lnTo>
                  <a:pt x="63208" y="1316"/>
                </a:lnTo>
                <a:lnTo>
                  <a:pt x="51827" y="5357"/>
                </a:lnTo>
                <a:lnTo>
                  <a:pt x="42252" y="12264"/>
                </a:lnTo>
                <a:lnTo>
                  <a:pt x="35153" y="22174"/>
                </a:lnTo>
                <a:lnTo>
                  <a:pt x="112663" y="22174"/>
                </a:lnTo>
                <a:lnTo>
                  <a:pt x="110350" y="17619"/>
                </a:lnTo>
                <a:lnTo>
                  <a:pt x="95727" y="4888"/>
                </a:lnTo>
                <a:lnTo>
                  <a:pt x="7573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194520" y="6956226"/>
            <a:ext cx="266700" cy="405765"/>
          </a:xfrm>
          <a:custGeom>
            <a:avLst/>
            <a:gdLst/>
            <a:ahLst/>
            <a:cxnLst/>
            <a:rect l="l" t="t" r="r" b="b"/>
            <a:pathLst>
              <a:path w="266700" h="405765">
                <a:moveTo>
                  <a:pt x="258051" y="0"/>
                </a:moveTo>
                <a:lnTo>
                  <a:pt x="253187" y="1079"/>
                </a:lnTo>
                <a:lnTo>
                  <a:pt x="0" y="396989"/>
                </a:lnTo>
                <a:lnTo>
                  <a:pt x="1079" y="401866"/>
                </a:lnTo>
                <a:lnTo>
                  <a:pt x="6057" y="405041"/>
                </a:lnTo>
                <a:lnTo>
                  <a:pt x="7531" y="405447"/>
                </a:lnTo>
                <a:lnTo>
                  <a:pt x="11582" y="405447"/>
                </a:lnTo>
                <a:lnTo>
                  <a:pt x="14122" y="404164"/>
                </a:lnTo>
                <a:lnTo>
                  <a:pt x="266458" y="9563"/>
                </a:lnTo>
                <a:lnTo>
                  <a:pt x="265391" y="4699"/>
                </a:lnTo>
                <a:lnTo>
                  <a:pt x="2580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173159" y="6927691"/>
            <a:ext cx="263525" cy="125730"/>
          </a:xfrm>
          <a:custGeom>
            <a:avLst/>
            <a:gdLst/>
            <a:ahLst/>
            <a:cxnLst/>
            <a:rect l="l" t="t" r="r" b="b"/>
            <a:pathLst>
              <a:path w="263525" h="125729">
                <a:moveTo>
                  <a:pt x="255117" y="0"/>
                </a:moveTo>
                <a:lnTo>
                  <a:pt x="1790" y="112102"/>
                </a:lnTo>
                <a:lnTo>
                  <a:pt x="0" y="116751"/>
                </a:lnTo>
                <a:lnTo>
                  <a:pt x="3060" y="123672"/>
                </a:lnTo>
                <a:lnTo>
                  <a:pt x="5943" y="125425"/>
                </a:lnTo>
                <a:lnTo>
                  <a:pt x="10033" y="125425"/>
                </a:lnTo>
                <a:lnTo>
                  <a:pt x="11112" y="125209"/>
                </a:lnTo>
                <a:lnTo>
                  <a:pt x="261493" y="14414"/>
                </a:lnTo>
                <a:lnTo>
                  <a:pt x="263296" y="9766"/>
                </a:lnTo>
                <a:lnTo>
                  <a:pt x="259778" y="1803"/>
                </a:lnTo>
                <a:lnTo>
                  <a:pt x="25511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089021" y="6840093"/>
            <a:ext cx="342265" cy="67945"/>
          </a:xfrm>
          <a:custGeom>
            <a:avLst/>
            <a:gdLst/>
            <a:ahLst/>
            <a:cxnLst/>
            <a:rect l="l" t="t" r="r" b="b"/>
            <a:pathLst>
              <a:path w="342265" h="67945">
                <a:moveTo>
                  <a:pt x="5384" y="0"/>
                </a:moveTo>
                <a:lnTo>
                  <a:pt x="1358" y="2921"/>
                </a:lnTo>
                <a:lnTo>
                  <a:pt x="0" y="11518"/>
                </a:lnTo>
                <a:lnTo>
                  <a:pt x="2933" y="15557"/>
                </a:lnTo>
                <a:lnTo>
                  <a:pt x="332422" y="67741"/>
                </a:lnTo>
                <a:lnTo>
                  <a:pt x="333667" y="67843"/>
                </a:lnTo>
                <a:lnTo>
                  <a:pt x="337477" y="67843"/>
                </a:lnTo>
                <a:lnTo>
                  <a:pt x="340829" y="65074"/>
                </a:lnTo>
                <a:lnTo>
                  <a:pt x="342125" y="56896"/>
                </a:lnTo>
                <a:lnTo>
                  <a:pt x="339191" y="52857"/>
                </a:lnTo>
                <a:lnTo>
                  <a:pt x="53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272651" y="6723110"/>
            <a:ext cx="174625" cy="152400"/>
          </a:xfrm>
          <a:custGeom>
            <a:avLst/>
            <a:gdLst/>
            <a:ahLst/>
            <a:cxnLst/>
            <a:rect l="l" t="t" r="r" b="b"/>
            <a:pathLst>
              <a:path w="174625" h="152400">
                <a:moveTo>
                  <a:pt x="10680" y="0"/>
                </a:moveTo>
                <a:lnTo>
                  <a:pt x="5702" y="355"/>
                </a:lnTo>
                <a:lnTo>
                  <a:pt x="0" y="6934"/>
                </a:lnTo>
                <a:lnTo>
                  <a:pt x="355" y="11912"/>
                </a:lnTo>
                <a:lnTo>
                  <a:pt x="161531" y="151663"/>
                </a:lnTo>
                <a:lnTo>
                  <a:pt x="163372" y="152298"/>
                </a:lnTo>
                <a:lnTo>
                  <a:pt x="167411" y="152298"/>
                </a:lnTo>
                <a:lnTo>
                  <a:pt x="169595" y="151371"/>
                </a:lnTo>
                <a:lnTo>
                  <a:pt x="174015" y="146291"/>
                </a:lnTo>
                <a:lnTo>
                  <a:pt x="173659" y="141312"/>
                </a:lnTo>
                <a:lnTo>
                  <a:pt x="106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383103" y="6556733"/>
            <a:ext cx="95885" cy="299085"/>
          </a:xfrm>
          <a:custGeom>
            <a:avLst/>
            <a:gdLst/>
            <a:ahLst/>
            <a:cxnLst/>
            <a:rect l="l" t="t" r="r" b="b"/>
            <a:pathLst>
              <a:path w="95884" h="299084">
                <a:moveTo>
                  <a:pt x="10858" y="0"/>
                </a:moveTo>
                <a:lnTo>
                  <a:pt x="2451" y="2336"/>
                </a:lnTo>
                <a:lnTo>
                  <a:pt x="0" y="6667"/>
                </a:lnTo>
                <a:lnTo>
                  <a:pt x="80022" y="296240"/>
                </a:lnTo>
                <a:lnTo>
                  <a:pt x="83197" y="298526"/>
                </a:lnTo>
                <a:lnTo>
                  <a:pt x="86652" y="298526"/>
                </a:lnTo>
                <a:lnTo>
                  <a:pt x="88049" y="298437"/>
                </a:lnTo>
                <a:lnTo>
                  <a:pt x="92951" y="297078"/>
                </a:lnTo>
                <a:lnTo>
                  <a:pt x="95415" y="292734"/>
                </a:lnTo>
                <a:lnTo>
                  <a:pt x="15189" y="2476"/>
                </a:lnTo>
                <a:lnTo>
                  <a:pt x="108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497403" y="6524187"/>
            <a:ext cx="114300" cy="332105"/>
          </a:xfrm>
          <a:custGeom>
            <a:avLst/>
            <a:gdLst/>
            <a:ahLst/>
            <a:cxnLst/>
            <a:rect l="l" t="t" r="r" b="b"/>
            <a:pathLst>
              <a:path w="114300" h="332104">
                <a:moveTo>
                  <a:pt x="103225" y="0"/>
                </a:moveTo>
                <a:lnTo>
                  <a:pt x="98818" y="2336"/>
                </a:lnTo>
                <a:lnTo>
                  <a:pt x="0" y="325539"/>
                </a:lnTo>
                <a:lnTo>
                  <a:pt x="2349" y="329945"/>
                </a:lnTo>
                <a:lnTo>
                  <a:pt x="7277" y="331444"/>
                </a:lnTo>
                <a:lnTo>
                  <a:pt x="8813" y="331558"/>
                </a:lnTo>
                <a:lnTo>
                  <a:pt x="12191" y="331558"/>
                </a:lnTo>
                <a:lnTo>
                  <a:pt x="15303" y="329374"/>
                </a:lnTo>
                <a:lnTo>
                  <a:pt x="113880" y="6946"/>
                </a:lnTo>
                <a:lnTo>
                  <a:pt x="111544" y="2539"/>
                </a:lnTo>
                <a:lnTo>
                  <a:pt x="1032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527958" y="6687315"/>
            <a:ext cx="219710" cy="188595"/>
          </a:xfrm>
          <a:custGeom>
            <a:avLst/>
            <a:gdLst/>
            <a:ahLst/>
            <a:cxnLst/>
            <a:rect l="l" t="t" r="r" b="b"/>
            <a:pathLst>
              <a:path w="219709" h="188595">
                <a:moveTo>
                  <a:pt x="208622" y="0"/>
                </a:moveTo>
                <a:lnTo>
                  <a:pt x="393" y="177457"/>
                </a:lnTo>
                <a:lnTo>
                  <a:pt x="0" y="182435"/>
                </a:lnTo>
                <a:lnTo>
                  <a:pt x="4381" y="187578"/>
                </a:lnTo>
                <a:lnTo>
                  <a:pt x="6591" y="188518"/>
                </a:lnTo>
                <a:lnTo>
                  <a:pt x="10629" y="188518"/>
                </a:lnTo>
                <a:lnTo>
                  <a:pt x="12446" y="187896"/>
                </a:lnTo>
                <a:lnTo>
                  <a:pt x="218833" y="12001"/>
                </a:lnTo>
                <a:lnTo>
                  <a:pt x="219240" y="7023"/>
                </a:lnTo>
                <a:lnTo>
                  <a:pt x="213588" y="393"/>
                </a:lnTo>
                <a:lnTo>
                  <a:pt x="20862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543338" y="6872451"/>
            <a:ext cx="164465" cy="36830"/>
          </a:xfrm>
          <a:custGeom>
            <a:avLst/>
            <a:gdLst/>
            <a:ahLst/>
            <a:cxnLst/>
            <a:rect l="l" t="t" r="r" b="b"/>
            <a:pathLst>
              <a:path w="164465" h="36829">
                <a:moveTo>
                  <a:pt x="158686" y="0"/>
                </a:moveTo>
                <a:lnTo>
                  <a:pt x="3009" y="21628"/>
                </a:lnTo>
                <a:lnTo>
                  <a:pt x="0" y="25615"/>
                </a:lnTo>
                <a:lnTo>
                  <a:pt x="1142" y="33858"/>
                </a:lnTo>
                <a:lnTo>
                  <a:pt x="4521" y="36715"/>
                </a:lnTo>
                <a:lnTo>
                  <a:pt x="8394" y="36715"/>
                </a:lnTo>
                <a:lnTo>
                  <a:pt x="9486" y="36639"/>
                </a:lnTo>
                <a:lnTo>
                  <a:pt x="160896" y="15595"/>
                </a:lnTo>
                <a:lnTo>
                  <a:pt x="163906" y="11620"/>
                </a:lnTo>
                <a:lnTo>
                  <a:pt x="162699" y="2997"/>
                </a:lnTo>
                <a:lnTo>
                  <a:pt x="15868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537369" y="6928687"/>
            <a:ext cx="302895" cy="148590"/>
          </a:xfrm>
          <a:custGeom>
            <a:avLst/>
            <a:gdLst/>
            <a:ahLst/>
            <a:cxnLst/>
            <a:rect l="l" t="t" r="r" b="b"/>
            <a:pathLst>
              <a:path w="302895" h="148590">
                <a:moveTo>
                  <a:pt x="8343" y="0"/>
                </a:moveTo>
                <a:lnTo>
                  <a:pt x="3657" y="1714"/>
                </a:lnTo>
                <a:lnTo>
                  <a:pt x="0" y="9613"/>
                </a:lnTo>
                <a:lnTo>
                  <a:pt x="1727" y="14287"/>
                </a:lnTo>
                <a:lnTo>
                  <a:pt x="291261" y="148234"/>
                </a:lnTo>
                <a:lnTo>
                  <a:pt x="292392" y="148475"/>
                </a:lnTo>
                <a:lnTo>
                  <a:pt x="296468" y="148475"/>
                </a:lnTo>
                <a:lnTo>
                  <a:pt x="299326" y="146773"/>
                </a:lnTo>
                <a:lnTo>
                  <a:pt x="302475" y="139954"/>
                </a:lnTo>
                <a:lnTo>
                  <a:pt x="300761" y="135267"/>
                </a:lnTo>
                <a:lnTo>
                  <a:pt x="83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487147" y="6967621"/>
            <a:ext cx="0" cy="219710"/>
          </a:xfrm>
          <a:custGeom>
            <a:avLst/>
            <a:gdLst/>
            <a:ahLst/>
            <a:cxnLst/>
            <a:rect l="l" t="t" r="r" b="b"/>
            <a:pathLst>
              <a:path h="219709">
                <a:moveTo>
                  <a:pt x="0" y="0"/>
                </a:moveTo>
                <a:lnTo>
                  <a:pt x="0" y="219392"/>
                </a:lnTo>
              </a:path>
            </a:pathLst>
          </a:custGeom>
          <a:ln w="157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512528" y="6956707"/>
            <a:ext cx="99060" cy="147955"/>
          </a:xfrm>
          <a:custGeom>
            <a:avLst/>
            <a:gdLst/>
            <a:ahLst/>
            <a:cxnLst/>
            <a:rect l="l" t="t" r="r" b="b"/>
            <a:pathLst>
              <a:path w="99059" h="147954">
                <a:moveTo>
                  <a:pt x="8534" y="0"/>
                </a:moveTo>
                <a:lnTo>
                  <a:pt x="1142" y="4584"/>
                </a:lnTo>
                <a:lnTo>
                  <a:pt x="0" y="9448"/>
                </a:lnTo>
                <a:lnTo>
                  <a:pt x="84747" y="146062"/>
                </a:lnTo>
                <a:lnTo>
                  <a:pt x="87312" y="147383"/>
                </a:lnTo>
                <a:lnTo>
                  <a:pt x="91376" y="147383"/>
                </a:lnTo>
                <a:lnTo>
                  <a:pt x="92811" y="147002"/>
                </a:lnTo>
                <a:lnTo>
                  <a:pt x="97802" y="143903"/>
                </a:lnTo>
                <a:lnTo>
                  <a:pt x="98932" y="139052"/>
                </a:lnTo>
                <a:lnTo>
                  <a:pt x="13398" y="1142"/>
                </a:lnTo>
                <a:lnTo>
                  <a:pt x="85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461652" y="7153644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576993" y="7070721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805378" y="7043790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673349" y="6855355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712883" y="6670650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13" y="48973"/>
                </a:lnTo>
                <a:lnTo>
                  <a:pt x="43514" y="43510"/>
                </a:lnTo>
                <a:lnTo>
                  <a:pt x="48975" y="35407"/>
                </a:lnTo>
                <a:lnTo>
                  <a:pt x="50977" y="25488"/>
                </a:lnTo>
                <a:lnTo>
                  <a:pt x="48975" y="15569"/>
                </a:lnTo>
                <a:lnTo>
                  <a:pt x="43514" y="7467"/>
                </a:lnTo>
                <a:lnTo>
                  <a:pt x="35413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576993" y="6507504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366363" y="6540010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13" y="48973"/>
                </a:lnTo>
                <a:lnTo>
                  <a:pt x="43514" y="43510"/>
                </a:lnTo>
                <a:lnTo>
                  <a:pt x="48975" y="35407"/>
                </a:lnTo>
                <a:lnTo>
                  <a:pt x="50977" y="25488"/>
                </a:lnTo>
                <a:lnTo>
                  <a:pt x="48975" y="15569"/>
                </a:lnTo>
                <a:lnTo>
                  <a:pt x="43514" y="7467"/>
                </a:lnTo>
                <a:lnTo>
                  <a:pt x="35413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255962" y="6706429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071991" y="6823061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156624" y="7019745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178010" y="7328303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0000" y="6545130"/>
            <a:ext cx="7998459" cy="0"/>
          </a:xfrm>
          <a:custGeom>
            <a:avLst/>
            <a:gdLst/>
            <a:ahLst/>
            <a:cxnLst/>
            <a:rect l="l" t="t" r="r" b="b"/>
            <a:pathLst>
              <a:path w="7998459">
                <a:moveTo>
                  <a:pt x="0" y="0"/>
                </a:moveTo>
                <a:lnTo>
                  <a:pt x="7998002" y="0"/>
                </a:lnTo>
              </a:path>
            </a:pathLst>
          </a:custGeom>
          <a:ln w="317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603500" y="3782357"/>
            <a:ext cx="6038600" cy="21108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500" dirty="0">
              <a:latin typeface="Times New Roman"/>
              <a:cs typeface="Times New Roman"/>
            </a:endParaRPr>
          </a:p>
          <a:p>
            <a:pPr marL="12700">
              <a:lnSpc>
                <a:spcPts val="3329"/>
              </a:lnSpc>
              <a:spcBef>
                <a:spcPts val="5"/>
              </a:spcBef>
            </a:pPr>
            <a:r>
              <a:rPr lang="it-IT" sz="2800" spc="20" dirty="0" err="1">
                <a:solidFill>
                  <a:srgbClr val="FFFFFF"/>
                </a:solidFill>
                <a:latin typeface="Times New Roman" charset="0"/>
                <a:ea typeface="Times New Roman" charset="0"/>
                <a:cs typeface="Times New Roman" charset="0"/>
              </a:rPr>
              <a:t>Tel</a:t>
            </a:r>
            <a:r>
              <a:rPr lang="it-IT" sz="2800" spc="20" dirty="0">
                <a:solidFill>
                  <a:srgbClr val="FFFFFF"/>
                </a:solidFill>
                <a:latin typeface="Times New Roman" charset="0"/>
                <a:ea typeface="Times New Roman" charset="0"/>
                <a:cs typeface="Times New Roman" charset="0"/>
              </a:rPr>
              <a:t> +39 011 5718462</a:t>
            </a:r>
            <a:endParaRPr sz="28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12700" marR="471805">
              <a:lnSpc>
                <a:spcPts val="3300"/>
              </a:lnSpc>
              <a:spcBef>
                <a:spcPts val="130"/>
              </a:spcBef>
            </a:pPr>
            <a:r>
              <a:rPr lang="it-IT" sz="2800" spc="-110" dirty="0">
                <a:solidFill>
                  <a:srgbClr val="FFFFFF"/>
                </a:solidFill>
                <a:latin typeface="Times New Roman" charset="0"/>
                <a:ea typeface="Times New Roman" charset="0"/>
                <a:cs typeface="Times New Roman" charset="0"/>
                <a:hlinkClick r:id="rId2"/>
              </a:rPr>
              <a:t>segreteria@mesap.it</a:t>
            </a:r>
          </a:p>
          <a:p>
            <a:pPr marL="12700" marR="471805">
              <a:lnSpc>
                <a:spcPts val="3300"/>
              </a:lnSpc>
              <a:spcBef>
                <a:spcPts val="130"/>
              </a:spcBef>
            </a:pPr>
            <a:r>
              <a:rPr sz="2800" spc="70" dirty="0">
                <a:solidFill>
                  <a:srgbClr val="FFFFFF"/>
                </a:solidFill>
                <a:latin typeface="Times New Roman" charset="0"/>
                <a:ea typeface="Times New Roman" charset="0"/>
                <a:cs typeface="Times New Roman" charset="0"/>
                <a:hlinkClick r:id="rId2"/>
              </a:rPr>
              <a:t>ww</a:t>
            </a:r>
            <a:r>
              <a:rPr sz="2800" spc="-85" dirty="0">
                <a:solidFill>
                  <a:srgbClr val="FFFFFF"/>
                </a:solidFill>
                <a:latin typeface="Times New Roman" charset="0"/>
                <a:ea typeface="Times New Roman" charset="0"/>
                <a:cs typeface="Times New Roman" charset="0"/>
                <a:hlinkClick r:id="rId2"/>
              </a:rPr>
              <a:t>w</a:t>
            </a:r>
            <a:r>
              <a:rPr sz="2800" spc="-105" dirty="0">
                <a:solidFill>
                  <a:srgbClr val="FFFFFF"/>
                </a:solidFill>
                <a:latin typeface="Times New Roman" charset="0"/>
                <a:ea typeface="Times New Roman" charset="0"/>
                <a:cs typeface="Times New Roman" charset="0"/>
                <a:hlinkClick r:id="rId2"/>
              </a:rPr>
              <a:t>.</a:t>
            </a:r>
            <a:r>
              <a:rPr lang="it-IT" sz="2800" spc="-105" dirty="0" err="1">
                <a:solidFill>
                  <a:srgbClr val="FFFFFF"/>
                </a:solidFill>
                <a:latin typeface="Times New Roman" charset="0"/>
                <a:ea typeface="Times New Roman" charset="0"/>
                <a:cs typeface="Times New Roman" charset="0"/>
                <a:hlinkClick r:id="rId2"/>
              </a:rPr>
              <a:t>mesap</a:t>
            </a:r>
            <a:r>
              <a:rPr sz="2800" spc="-105" dirty="0">
                <a:solidFill>
                  <a:srgbClr val="FFFFFF"/>
                </a:solidFill>
                <a:latin typeface="Times New Roman" charset="0"/>
                <a:ea typeface="Times New Roman" charset="0"/>
                <a:cs typeface="Times New Roman" charset="0"/>
                <a:hlinkClick r:id="rId2"/>
              </a:rPr>
              <a:t>.it</a:t>
            </a:r>
            <a:endParaRPr sz="28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3" name="object 3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085"/>
              </a:lnSpc>
            </a:pPr>
            <a:fld id="{81D60167-4931-47E6-BA6A-407CBD079E47}" type="slidenum">
              <a:rPr spc="50" dirty="0"/>
              <a:pPr marL="25400">
                <a:lnSpc>
                  <a:spcPts val="2085"/>
                </a:lnSpc>
              </a:pPr>
              <a:t>9</a:t>
            </a:fld>
            <a:endParaRPr spc="50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540000" y="2145852"/>
            <a:ext cx="9448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err="1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Thank</a:t>
            </a:r>
            <a:r>
              <a:rPr lang="it-IT" sz="2800" b="1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 </a:t>
            </a:r>
            <a:r>
              <a:rPr lang="it-IT" sz="2800" b="1" dirty="0" err="1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you</a:t>
            </a:r>
            <a:endParaRPr lang="it-IT" sz="28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37" name="object 3"/>
          <p:cNvSpPr txBox="1">
            <a:spLocks noGrp="1"/>
          </p:cNvSpPr>
          <p:nvPr>
            <p:ph type="ftr" sz="quarter" idx="5"/>
          </p:nvPr>
        </p:nvSpPr>
        <p:spPr>
          <a:xfrm>
            <a:off x="527300" y="7058025"/>
            <a:ext cx="3143000" cy="257122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 marR="5080">
              <a:lnSpc>
                <a:spcPts val="1000"/>
              </a:lnSpc>
              <a:spcBef>
                <a:spcPts val="5"/>
              </a:spcBef>
            </a:pPr>
            <a:r>
              <a:rPr lang="it-IT" spc="5" dirty="0">
                <a:solidFill>
                  <a:srgbClr val="FFFFFF"/>
                </a:solidFill>
              </a:rPr>
              <a:t>Project co-</a:t>
            </a:r>
            <a:r>
              <a:rPr lang="it-IT" spc="5" dirty="0" err="1">
                <a:solidFill>
                  <a:srgbClr val="FFFFFF"/>
                </a:solidFill>
              </a:rPr>
              <a:t>funded</a:t>
            </a:r>
            <a:r>
              <a:rPr lang="it-IT" spc="5" dirty="0">
                <a:solidFill>
                  <a:srgbClr val="FFFFFF"/>
                </a:solidFill>
              </a:rPr>
              <a:t> </a:t>
            </a:r>
            <a:br>
              <a:rPr lang="it-IT" spc="5" dirty="0">
                <a:solidFill>
                  <a:srgbClr val="FFFFFF"/>
                </a:solidFill>
              </a:rPr>
            </a:br>
            <a:r>
              <a:rPr lang="it-IT" spc="5" dirty="0">
                <a:solidFill>
                  <a:srgbClr val="FFFFFF"/>
                </a:solidFill>
              </a:rPr>
              <a:t>by ERDF </a:t>
            </a:r>
            <a:r>
              <a:rPr lang="it-IT" altLang="it-IT" spc="5" dirty="0" err="1">
                <a:solidFill>
                  <a:srgbClr val="FFFFFF"/>
                </a:solidFill>
              </a:rPr>
              <a:t>Piedmont</a:t>
            </a:r>
            <a:r>
              <a:rPr lang="it-IT" altLang="it-IT" spc="5" dirty="0">
                <a:solidFill>
                  <a:srgbClr val="FFFFFF"/>
                </a:solidFill>
              </a:rPr>
              <a:t> ROP</a:t>
            </a:r>
            <a:r>
              <a:rPr lang="it-IT" spc="5" dirty="0">
                <a:solidFill>
                  <a:srgbClr val="FFFFFF"/>
                </a:solidFill>
              </a:rPr>
              <a:t> </a:t>
            </a:r>
            <a:r>
              <a:rPr spc="5" dirty="0">
                <a:solidFill>
                  <a:srgbClr val="FFFFFF"/>
                </a:solidFill>
              </a:rPr>
              <a:t>I1b12_cluster</a:t>
            </a:r>
          </a:p>
        </p:txBody>
      </p:sp>
      <p:sp>
        <p:nvSpPr>
          <p:cNvPr id="36" name="object 2"/>
          <p:cNvSpPr/>
          <p:nvPr/>
        </p:nvSpPr>
        <p:spPr>
          <a:xfrm>
            <a:off x="0" y="276225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0" y="7560005"/>
                </a:moveTo>
                <a:lnTo>
                  <a:pt x="10692003" y="7560005"/>
                </a:lnTo>
                <a:lnTo>
                  <a:pt x="10692003" y="0"/>
                </a:lnTo>
                <a:lnTo>
                  <a:pt x="0" y="0"/>
                </a:lnTo>
                <a:lnTo>
                  <a:pt x="0" y="7560005"/>
                </a:lnTo>
                <a:close/>
              </a:path>
            </a:pathLst>
          </a:custGeom>
          <a:solidFill>
            <a:srgbClr val="005080"/>
          </a:solidFill>
        </p:spPr>
        <p:txBody>
          <a:bodyPr wrap="square" lIns="0" tIns="0" rIns="0" bIns="0" rtlCol="0"/>
          <a:lstStyle/>
          <a:p>
            <a:pPr algn="ctr"/>
            <a:endParaRPr b="1" dirty="0"/>
          </a:p>
        </p:txBody>
      </p:sp>
      <p:sp>
        <p:nvSpPr>
          <p:cNvPr id="39" name="object 3"/>
          <p:cNvSpPr/>
          <p:nvPr/>
        </p:nvSpPr>
        <p:spPr>
          <a:xfrm>
            <a:off x="9639541" y="7417324"/>
            <a:ext cx="186055" cy="111760"/>
          </a:xfrm>
          <a:custGeom>
            <a:avLst/>
            <a:gdLst/>
            <a:ahLst/>
            <a:cxnLst/>
            <a:rect l="l" t="t" r="r" b="b"/>
            <a:pathLst>
              <a:path w="186054" h="111759">
                <a:moveTo>
                  <a:pt x="34315" y="2501"/>
                </a:moveTo>
                <a:lnTo>
                  <a:pt x="0" y="2501"/>
                </a:lnTo>
                <a:lnTo>
                  <a:pt x="0" y="111493"/>
                </a:lnTo>
                <a:lnTo>
                  <a:pt x="37668" y="111493"/>
                </a:lnTo>
                <a:lnTo>
                  <a:pt x="37668" y="65468"/>
                </a:lnTo>
                <a:lnTo>
                  <a:pt x="39117" y="50255"/>
                </a:lnTo>
                <a:lnTo>
                  <a:pt x="43310" y="39631"/>
                </a:lnTo>
                <a:lnTo>
                  <a:pt x="50012" y="33401"/>
                </a:lnTo>
                <a:lnTo>
                  <a:pt x="58991" y="31368"/>
                </a:lnTo>
                <a:lnTo>
                  <a:pt x="184478" y="31368"/>
                </a:lnTo>
                <a:lnTo>
                  <a:pt x="184161" y="27437"/>
                </a:lnTo>
                <a:lnTo>
                  <a:pt x="182241" y="22580"/>
                </a:lnTo>
                <a:lnTo>
                  <a:pt x="34315" y="22580"/>
                </a:lnTo>
                <a:lnTo>
                  <a:pt x="34315" y="2501"/>
                </a:lnTo>
                <a:close/>
              </a:path>
              <a:path w="186054" h="111759">
                <a:moveTo>
                  <a:pt x="133057" y="31368"/>
                </a:moveTo>
                <a:lnTo>
                  <a:pt x="58991" y="31368"/>
                </a:lnTo>
                <a:lnTo>
                  <a:pt x="65845" y="33000"/>
                </a:lnTo>
                <a:lnTo>
                  <a:pt x="70523" y="37515"/>
                </a:lnTo>
                <a:lnTo>
                  <a:pt x="73200" y="44345"/>
                </a:lnTo>
                <a:lnTo>
                  <a:pt x="74053" y="52920"/>
                </a:lnTo>
                <a:lnTo>
                  <a:pt x="74053" y="111493"/>
                </a:lnTo>
                <a:lnTo>
                  <a:pt x="111709" y="111493"/>
                </a:lnTo>
                <a:lnTo>
                  <a:pt x="111709" y="65468"/>
                </a:lnTo>
                <a:lnTo>
                  <a:pt x="113160" y="50255"/>
                </a:lnTo>
                <a:lnTo>
                  <a:pt x="117359" y="39631"/>
                </a:lnTo>
                <a:lnTo>
                  <a:pt x="124069" y="33401"/>
                </a:lnTo>
                <a:lnTo>
                  <a:pt x="133057" y="31368"/>
                </a:lnTo>
                <a:close/>
              </a:path>
              <a:path w="186054" h="111759">
                <a:moveTo>
                  <a:pt x="184478" y="31368"/>
                </a:moveTo>
                <a:lnTo>
                  <a:pt x="133057" y="31368"/>
                </a:lnTo>
                <a:lnTo>
                  <a:pt x="139909" y="33000"/>
                </a:lnTo>
                <a:lnTo>
                  <a:pt x="144583" y="37515"/>
                </a:lnTo>
                <a:lnTo>
                  <a:pt x="147256" y="44345"/>
                </a:lnTo>
                <a:lnTo>
                  <a:pt x="148107" y="52920"/>
                </a:lnTo>
                <a:lnTo>
                  <a:pt x="148107" y="111493"/>
                </a:lnTo>
                <a:lnTo>
                  <a:pt x="185762" y="111493"/>
                </a:lnTo>
                <a:lnTo>
                  <a:pt x="185762" y="47269"/>
                </a:lnTo>
                <a:lnTo>
                  <a:pt x="184478" y="31368"/>
                </a:lnTo>
                <a:close/>
              </a:path>
              <a:path w="186054" h="111759">
                <a:moveTo>
                  <a:pt x="74472" y="0"/>
                </a:moveTo>
                <a:lnTo>
                  <a:pt x="62089" y="1322"/>
                </a:lnTo>
                <a:lnTo>
                  <a:pt x="50996" y="5408"/>
                </a:lnTo>
                <a:lnTo>
                  <a:pt x="41704" y="12435"/>
                </a:lnTo>
                <a:lnTo>
                  <a:pt x="34721" y="22580"/>
                </a:lnTo>
                <a:lnTo>
                  <a:pt x="182241" y="22580"/>
                </a:lnTo>
                <a:lnTo>
                  <a:pt x="181578" y="20904"/>
                </a:lnTo>
                <a:lnTo>
                  <a:pt x="108572" y="20904"/>
                </a:lnTo>
                <a:lnTo>
                  <a:pt x="102951" y="11642"/>
                </a:lnTo>
                <a:lnTo>
                  <a:pt x="95132" y="5122"/>
                </a:lnTo>
                <a:lnTo>
                  <a:pt x="85508" y="1267"/>
                </a:lnTo>
                <a:lnTo>
                  <a:pt x="74472" y="0"/>
                </a:lnTo>
                <a:close/>
              </a:path>
              <a:path w="186054" h="111759">
                <a:moveTo>
                  <a:pt x="147269" y="0"/>
                </a:moveTo>
                <a:lnTo>
                  <a:pt x="135927" y="1208"/>
                </a:lnTo>
                <a:lnTo>
                  <a:pt x="125410" y="4965"/>
                </a:lnTo>
                <a:lnTo>
                  <a:pt x="116149" y="11465"/>
                </a:lnTo>
                <a:lnTo>
                  <a:pt x="108572" y="20904"/>
                </a:lnTo>
                <a:lnTo>
                  <a:pt x="181578" y="20904"/>
                </a:lnTo>
                <a:lnTo>
                  <a:pt x="178284" y="12571"/>
                </a:lnTo>
                <a:lnTo>
                  <a:pt x="166522" y="3237"/>
                </a:lnTo>
                <a:lnTo>
                  <a:pt x="1472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"/>
          <p:cNvSpPr/>
          <p:nvPr/>
        </p:nvSpPr>
        <p:spPr>
          <a:xfrm>
            <a:off x="9839134" y="7417321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8369" y="0"/>
                </a:moveTo>
                <a:lnTo>
                  <a:pt x="34949" y="3828"/>
                </a:lnTo>
                <a:lnTo>
                  <a:pt x="16473" y="14949"/>
                </a:lnTo>
                <a:lnTo>
                  <a:pt x="4353" y="32816"/>
                </a:lnTo>
                <a:lnTo>
                  <a:pt x="0" y="56883"/>
                </a:lnTo>
                <a:lnTo>
                  <a:pt x="4844" y="80993"/>
                </a:lnTo>
                <a:lnTo>
                  <a:pt x="18200" y="98942"/>
                </a:lnTo>
                <a:lnTo>
                  <a:pt x="38303" y="110143"/>
                </a:lnTo>
                <a:lnTo>
                  <a:pt x="63385" y="114007"/>
                </a:lnTo>
                <a:lnTo>
                  <a:pt x="73832" y="113605"/>
                </a:lnTo>
                <a:lnTo>
                  <a:pt x="84069" y="112358"/>
                </a:lnTo>
                <a:lnTo>
                  <a:pt x="93955" y="110209"/>
                </a:lnTo>
                <a:lnTo>
                  <a:pt x="103352" y="107099"/>
                </a:lnTo>
                <a:lnTo>
                  <a:pt x="103352" y="88900"/>
                </a:lnTo>
                <a:lnTo>
                  <a:pt x="70078" y="88900"/>
                </a:lnTo>
                <a:lnTo>
                  <a:pt x="57603" y="87749"/>
                </a:lnTo>
                <a:lnTo>
                  <a:pt x="47956" y="84089"/>
                </a:lnTo>
                <a:lnTo>
                  <a:pt x="41369" y="77605"/>
                </a:lnTo>
                <a:lnTo>
                  <a:pt x="38074" y="67983"/>
                </a:lnTo>
                <a:lnTo>
                  <a:pt x="113385" y="67983"/>
                </a:lnTo>
                <a:lnTo>
                  <a:pt x="113385" y="61074"/>
                </a:lnTo>
                <a:lnTo>
                  <a:pt x="111570" y="46634"/>
                </a:lnTo>
                <a:lnTo>
                  <a:pt x="37655" y="46634"/>
                </a:lnTo>
                <a:lnTo>
                  <a:pt x="39370" y="37778"/>
                </a:lnTo>
                <a:lnTo>
                  <a:pt x="43332" y="30530"/>
                </a:lnTo>
                <a:lnTo>
                  <a:pt x="49685" y="25635"/>
                </a:lnTo>
                <a:lnTo>
                  <a:pt x="58572" y="23837"/>
                </a:lnTo>
                <a:lnTo>
                  <a:pt x="103666" y="23837"/>
                </a:lnTo>
                <a:lnTo>
                  <a:pt x="101017" y="18378"/>
                </a:lnTo>
                <a:lnTo>
                  <a:pt x="83997" y="4983"/>
                </a:lnTo>
                <a:lnTo>
                  <a:pt x="58369" y="0"/>
                </a:lnTo>
                <a:close/>
              </a:path>
              <a:path w="113665" h="114300">
                <a:moveTo>
                  <a:pt x="103352" y="80530"/>
                </a:moveTo>
                <a:lnTo>
                  <a:pt x="94826" y="84399"/>
                </a:lnTo>
                <a:lnTo>
                  <a:pt x="86320" y="86991"/>
                </a:lnTo>
                <a:lnTo>
                  <a:pt x="78011" y="88445"/>
                </a:lnTo>
                <a:lnTo>
                  <a:pt x="70078" y="88900"/>
                </a:lnTo>
                <a:lnTo>
                  <a:pt x="103352" y="88900"/>
                </a:lnTo>
                <a:lnTo>
                  <a:pt x="103352" y="80530"/>
                </a:lnTo>
                <a:close/>
              </a:path>
              <a:path w="113665" h="114300">
                <a:moveTo>
                  <a:pt x="103666" y="23837"/>
                </a:moveTo>
                <a:lnTo>
                  <a:pt x="58572" y="23837"/>
                </a:lnTo>
                <a:lnTo>
                  <a:pt x="68195" y="25635"/>
                </a:lnTo>
                <a:lnTo>
                  <a:pt x="74679" y="30530"/>
                </a:lnTo>
                <a:lnTo>
                  <a:pt x="78339" y="37778"/>
                </a:lnTo>
                <a:lnTo>
                  <a:pt x="79489" y="46634"/>
                </a:lnTo>
                <a:lnTo>
                  <a:pt x="111570" y="46634"/>
                </a:lnTo>
                <a:lnTo>
                  <a:pt x="110466" y="37852"/>
                </a:lnTo>
                <a:lnTo>
                  <a:pt x="103666" y="238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5"/>
          <p:cNvSpPr/>
          <p:nvPr/>
        </p:nvSpPr>
        <p:spPr>
          <a:xfrm>
            <a:off x="9958375" y="7417323"/>
            <a:ext cx="91440" cy="114300"/>
          </a:xfrm>
          <a:custGeom>
            <a:avLst/>
            <a:gdLst/>
            <a:ahLst/>
            <a:cxnLst/>
            <a:rect l="l" t="t" r="r" b="b"/>
            <a:pathLst>
              <a:path w="91440" h="114300">
                <a:moveTo>
                  <a:pt x="2933" y="81368"/>
                </a:moveTo>
                <a:lnTo>
                  <a:pt x="28613" y="113690"/>
                </a:lnTo>
                <a:lnTo>
                  <a:pt x="40385" y="114007"/>
                </a:lnTo>
                <a:lnTo>
                  <a:pt x="58737" y="112408"/>
                </a:lnTo>
                <a:lnTo>
                  <a:pt x="75052" y="106708"/>
                </a:lnTo>
                <a:lnTo>
                  <a:pt x="86740" y="95555"/>
                </a:lnTo>
                <a:lnTo>
                  <a:pt x="88397" y="88899"/>
                </a:lnTo>
                <a:lnTo>
                  <a:pt x="38290" y="88899"/>
                </a:lnTo>
                <a:lnTo>
                  <a:pt x="28263" y="88253"/>
                </a:lnTo>
                <a:lnTo>
                  <a:pt x="18807" y="86548"/>
                </a:lnTo>
                <a:lnTo>
                  <a:pt x="10253" y="84136"/>
                </a:lnTo>
                <a:lnTo>
                  <a:pt x="2933" y="81368"/>
                </a:lnTo>
                <a:close/>
              </a:path>
              <a:path w="91440" h="114300">
                <a:moveTo>
                  <a:pt x="46443" y="0"/>
                </a:moveTo>
                <a:lnTo>
                  <a:pt x="30009" y="1991"/>
                </a:lnTo>
                <a:lnTo>
                  <a:pt x="15063" y="8256"/>
                </a:lnTo>
                <a:lnTo>
                  <a:pt x="4197" y="19229"/>
                </a:lnTo>
                <a:lnTo>
                  <a:pt x="0" y="35344"/>
                </a:lnTo>
                <a:lnTo>
                  <a:pt x="8368" y="56342"/>
                </a:lnTo>
                <a:lnTo>
                  <a:pt x="26777" y="65571"/>
                </a:lnTo>
                <a:lnTo>
                  <a:pt x="45187" y="70878"/>
                </a:lnTo>
                <a:lnTo>
                  <a:pt x="53555" y="80111"/>
                </a:lnTo>
                <a:lnTo>
                  <a:pt x="53555" y="87642"/>
                </a:lnTo>
                <a:lnTo>
                  <a:pt x="46024" y="88899"/>
                </a:lnTo>
                <a:lnTo>
                  <a:pt x="88397" y="88899"/>
                </a:lnTo>
                <a:lnTo>
                  <a:pt x="91211" y="77596"/>
                </a:lnTo>
                <a:lnTo>
                  <a:pt x="82450" y="55480"/>
                </a:lnTo>
                <a:lnTo>
                  <a:pt x="63176" y="45934"/>
                </a:lnTo>
                <a:lnTo>
                  <a:pt x="43901" y="40976"/>
                </a:lnTo>
                <a:lnTo>
                  <a:pt x="35140" y="32626"/>
                </a:lnTo>
                <a:lnTo>
                  <a:pt x="35140" y="26555"/>
                </a:lnTo>
                <a:lnTo>
                  <a:pt x="44348" y="25095"/>
                </a:lnTo>
                <a:lnTo>
                  <a:pt x="82622" y="25095"/>
                </a:lnTo>
                <a:lnTo>
                  <a:pt x="84734" y="6273"/>
                </a:lnTo>
                <a:lnTo>
                  <a:pt x="75454" y="3262"/>
                </a:lnTo>
                <a:lnTo>
                  <a:pt x="65903" y="1331"/>
                </a:lnTo>
                <a:lnTo>
                  <a:pt x="56195" y="303"/>
                </a:lnTo>
                <a:lnTo>
                  <a:pt x="46443" y="0"/>
                </a:lnTo>
                <a:close/>
              </a:path>
              <a:path w="91440" h="114300">
                <a:moveTo>
                  <a:pt x="82622" y="25095"/>
                </a:moveTo>
                <a:lnTo>
                  <a:pt x="52514" y="25095"/>
                </a:lnTo>
                <a:lnTo>
                  <a:pt x="59937" y="25563"/>
                </a:lnTo>
                <a:lnTo>
                  <a:pt x="67700" y="26954"/>
                </a:lnTo>
                <a:lnTo>
                  <a:pt x="75192" y="29247"/>
                </a:lnTo>
                <a:lnTo>
                  <a:pt x="81800" y="32423"/>
                </a:lnTo>
                <a:lnTo>
                  <a:pt x="82622" y="2509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6"/>
          <p:cNvSpPr/>
          <p:nvPr/>
        </p:nvSpPr>
        <p:spPr>
          <a:xfrm>
            <a:off x="10058374" y="7417324"/>
            <a:ext cx="111125" cy="114300"/>
          </a:xfrm>
          <a:custGeom>
            <a:avLst/>
            <a:gdLst/>
            <a:ahLst/>
            <a:cxnLst/>
            <a:rect l="l" t="t" r="r" b="b"/>
            <a:pathLst>
              <a:path w="111125" h="114300">
                <a:moveTo>
                  <a:pt x="62344" y="42456"/>
                </a:moveTo>
                <a:lnTo>
                  <a:pt x="56286" y="42456"/>
                </a:lnTo>
                <a:lnTo>
                  <a:pt x="39015" y="43596"/>
                </a:lnTo>
                <a:lnTo>
                  <a:pt x="20608" y="48601"/>
                </a:lnTo>
                <a:lnTo>
                  <a:pt x="5969" y="59842"/>
                </a:lnTo>
                <a:lnTo>
                  <a:pt x="0" y="79692"/>
                </a:lnTo>
                <a:lnTo>
                  <a:pt x="3345" y="95030"/>
                </a:lnTo>
                <a:lnTo>
                  <a:pt x="12320" y="105717"/>
                </a:lnTo>
                <a:lnTo>
                  <a:pt x="25337" y="111971"/>
                </a:lnTo>
                <a:lnTo>
                  <a:pt x="40805" y="114007"/>
                </a:lnTo>
                <a:lnTo>
                  <a:pt x="51522" y="112846"/>
                </a:lnTo>
                <a:lnTo>
                  <a:pt x="60650" y="109272"/>
                </a:lnTo>
                <a:lnTo>
                  <a:pt x="68485" y="103147"/>
                </a:lnTo>
                <a:lnTo>
                  <a:pt x="75323" y="94335"/>
                </a:lnTo>
                <a:lnTo>
                  <a:pt x="109192" y="94335"/>
                </a:lnTo>
                <a:lnTo>
                  <a:pt x="109076" y="88899"/>
                </a:lnTo>
                <a:lnTo>
                  <a:pt x="41846" y="88899"/>
                </a:lnTo>
                <a:lnTo>
                  <a:pt x="35153" y="84505"/>
                </a:lnTo>
                <a:lnTo>
                  <a:pt x="35153" y="76974"/>
                </a:lnTo>
                <a:lnTo>
                  <a:pt x="36920" y="70303"/>
                </a:lnTo>
                <a:lnTo>
                  <a:pt x="41765" y="65830"/>
                </a:lnTo>
                <a:lnTo>
                  <a:pt x="49003" y="63319"/>
                </a:lnTo>
                <a:lnTo>
                  <a:pt x="57950" y="62534"/>
                </a:lnTo>
                <a:lnTo>
                  <a:pt x="109025" y="62534"/>
                </a:lnTo>
                <a:lnTo>
                  <a:pt x="108991" y="45173"/>
                </a:lnTo>
                <a:lnTo>
                  <a:pt x="108741" y="43916"/>
                </a:lnTo>
                <a:lnTo>
                  <a:pt x="73850" y="43916"/>
                </a:lnTo>
                <a:lnTo>
                  <a:pt x="69037" y="43078"/>
                </a:lnTo>
                <a:lnTo>
                  <a:pt x="62344" y="42456"/>
                </a:lnTo>
                <a:close/>
              </a:path>
              <a:path w="111125" h="114300">
                <a:moveTo>
                  <a:pt x="109192" y="94335"/>
                </a:moveTo>
                <a:lnTo>
                  <a:pt x="75730" y="94335"/>
                </a:lnTo>
                <a:lnTo>
                  <a:pt x="75730" y="99987"/>
                </a:lnTo>
                <a:lnTo>
                  <a:pt x="76365" y="105638"/>
                </a:lnTo>
                <a:lnTo>
                  <a:pt x="76568" y="111493"/>
                </a:lnTo>
                <a:lnTo>
                  <a:pt x="111086" y="111493"/>
                </a:lnTo>
                <a:lnTo>
                  <a:pt x="110052" y="105056"/>
                </a:lnTo>
                <a:lnTo>
                  <a:pt x="109410" y="98621"/>
                </a:lnTo>
                <a:lnTo>
                  <a:pt x="109192" y="94335"/>
                </a:lnTo>
                <a:close/>
              </a:path>
              <a:path w="111125" h="114300">
                <a:moveTo>
                  <a:pt x="109025" y="62534"/>
                </a:moveTo>
                <a:lnTo>
                  <a:pt x="63601" y="62534"/>
                </a:lnTo>
                <a:lnTo>
                  <a:pt x="69037" y="62953"/>
                </a:lnTo>
                <a:lnTo>
                  <a:pt x="73850" y="63169"/>
                </a:lnTo>
                <a:lnTo>
                  <a:pt x="72223" y="72574"/>
                </a:lnTo>
                <a:lnTo>
                  <a:pt x="67576" y="80821"/>
                </a:lnTo>
                <a:lnTo>
                  <a:pt x="60263" y="86674"/>
                </a:lnTo>
                <a:lnTo>
                  <a:pt x="50634" y="88899"/>
                </a:lnTo>
                <a:lnTo>
                  <a:pt x="109076" y="88899"/>
                </a:lnTo>
                <a:lnTo>
                  <a:pt x="109025" y="62534"/>
                </a:lnTo>
                <a:close/>
              </a:path>
              <a:path w="111125" h="114300">
                <a:moveTo>
                  <a:pt x="104999" y="25095"/>
                </a:moveTo>
                <a:lnTo>
                  <a:pt x="48945" y="25095"/>
                </a:lnTo>
                <a:lnTo>
                  <a:pt x="58550" y="25948"/>
                </a:lnTo>
                <a:lnTo>
                  <a:pt x="66422" y="28938"/>
                </a:lnTo>
                <a:lnTo>
                  <a:pt x="71782" y="34712"/>
                </a:lnTo>
                <a:lnTo>
                  <a:pt x="73850" y="43916"/>
                </a:lnTo>
                <a:lnTo>
                  <a:pt x="108741" y="43916"/>
                </a:lnTo>
                <a:lnTo>
                  <a:pt x="104999" y="25095"/>
                </a:lnTo>
                <a:close/>
              </a:path>
              <a:path w="111125" h="114300">
                <a:moveTo>
                  <a:pt x="57111" y="0"/>
                </a:moveTo>
                <a:lnTo>
                  <a:pt x="45403" y="442"/>
                </a:lnTo>
                <a:lnTo>
                  <a:pt x="34342" y="1824"/>
                </a:lnTo>
                <a:lnTo>
                  <a:pt x="23788" y="4227"/>
                </a:lnTo>
                <a:lnTo>
                  <a:pt x="13601" y="7734"/>
                </a:lnTo>
                <a:lnTo>
                  <a:pt x="14236" y="33248"/>
                </a:lnTo>
                <a:lnTo>
                  <a:pt x="22365" y="29504"/>
                </a:lnTo>
                <a:lnTo>
                  <a:pt x="30967" y="26976"/>
                </a:lnTo>
                <a:lnTo>
                  <a:pt x="39880" y="25545"/>
                </a:lnTo>
                <a:lnTo>
                  <a:pt x="48945" y="25095"/>
                </a:lnTo>
                <a:lnTo>
                  <a:pt x="104999" y="25095"/>
                </a:lnTo>
                <a:lnTo>
                  <a:pt x="104798" y="24083"/>
                </a:lnTo>
                <a:lnTo>
                  <a:pt x="93486" y="10113"/>
                </a:lnTo>
                <a:lnTo>
                  <a:pt x="76957" y="2381"/>
                </a:lnTo>
                <a:lnTo>
                  <a:pt x="571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7"/>
          <p:cNvSpPr/>
          <p:nvPr/>
        </p:nvSpPr>
        <p:spPr>
          <a:xfrm>
            <a:off x="10182021" y="7417324"/>
            <a:ext cx="122555" cy="155575"/>
          </a:xfrm>
          <a:custGeom>
            <a:avLst/>
            <a:gdLst/>
            <a:ahLst/>
            <a:cxnLst/>
            <a:rect l="l" t="t" r="r" b="b"/>
            <a:pathLst>
              <a:path w="122554" h="155575">
                <a:moveTo>
                  <a:pt x="34734" y="2501"/>
                </a:moveTo>
                <a:lnTo>
                  <a:pt x="0" y="2501"/>
                </a:lnTo>
                <a:lnTo>
                  <a:pt x="0" y="155422"/>
                </a:lnTo>
                <a:lnTo>
                  <a:pt x="37655" y="155422"/>
                </a:lnTo>
                <a:lnTo>
                  <a:pt x="37655" y="96215"/>
                </a:lnTo>
                <a:lnTo>
                  <a:pt x="109829" y="96215"/>
                </a:lnTo>
                <a:lnTo>
                  <a:pt x="115443" y="85140"/>
                </a:lnTo>
                <a:lnTo>
                  <a:pt x="60667" y="85140"/>
                </a:lnTo>
                <a:lnTo>
                  <a:pt x="51778" y="83027"/>
                </a:lnTo>
                <a:lnTo>
                  <a:pt x="44456" y="77184"/>
                </a:lnTo>
                <a:lnTo>
                  <a:pt x="39486" y="68360"/>
                </a:lnTo>
                <a:lnTo>
                  <a:pt x="37655" y="57302"/>
                </a:lnTo>
                <a:lnTo>
                  <a:pt x="39309" y="45979"/>
                </a:lnTo>
                <a:lnTo>
                  <a:pt x="43984" y="36969"/>
                </a:lnTo>
                <a:lnTo>
                  <a:pt x="51248" y="31016"/>
                </a:lnTo>
                <a:lnTo>
                  <a:pt x="60667" y="28867"/>
                </a:lnTo>
                <a:lnTo>
                  <a:pt x="116062" y="28867"/>
                </a:lnTo>
                <a:lnTo>
                  <a:pt x="112663" y="22174"/>
                </a:lnTo>
                <a:lnTo>
                  <a:pt x="34734" y="22174"/>
                </a:lnTo>
                <a:lnTo>
                  <a:pt x="34734" y="2501"/>
                </a:lnTo>
                <a:close/>
              </a:path>
              <a:path w="122554" h="155575">
                <a:moveTo>
                  <a:pt x="109829" y="96215"/>
                </a:moveTo>
                <a:lnTo>
                  <a:pt x="38074" y="96215"/>
                </a:lnTo>
                <a:lnTo>
                  <a:pt x="44616" y="104469"/>
                </a:lnTo>
                <a:lnTo>
                  <a:pt x="53062" y="109972"/>
                </a:lnTo>
                <a:lnTo>
                  <a:pt x="62643" y="113042"/>
                </a:lnTo>
                <a:lnTo>
                  <a:pt x="72593" y="113995"/>
                </a:lnTo>
                <a:lnTo>
                  <a:pt x="94050" y="109308"/>
                </a:lnTo>
                <a:lnTo>
                  <a:pt x="109643" y="96581"/>
                </a:lnTo>
                <a:lnTo>
                  <a:pt x="109829" y="96215"/>
                </a:lnTo>
                <a:close/>
              </a:path>
              <a:path w="122554" h="155575">
                <a:moveTo>
                  <a:pt x="116062" y="28867"/>
                </a:moveTo>
                <a:lnTo>
                  <a:pt x="60667" y="28867"/>
                </a:lnTo>
                <a:lnTo>
                  <a:pt x="70412" y="31051"/>
                </a:lnTo>
                <a:lnTo>
                  <a:pt x="77562" y="36939"/>
                </a:lnTo>
                <a:lnTo>
                  <a:pt x="81963" y="45535"/>
                </a:lnTo>
                <a:lnTo>
                  <a:pt x="83464" y="55841"/>
                </a:lnTo>
                <a:lnTo>
                  <a:pt x="81902" y="67743"/>
                </a:lnTo>
                <a:lnTo>
                  <a:pt x="77400" y="77001"/>
                </a:lnTo>
                <a:lnTo>
                  <a:pt x="70230" y="83004"/>
                </a:lnTo>
                <a:lnTo>
                  <a:pt x="60667" y="85140"/>
                </a:lnTo>
                <a:lnTo>
                  <a:pt x="115443" y="85140"/>
                </a:lnTo>
                <a:lnTo>
                  <a:pt x="119157" y="77813"/>
                </a:lnTo>
                <a:lnTo>
                  <a:pt x="122377" y="55003"/>
                </a:lnTo>
                <a:lnTo>
                  <a:pt x="119324" y="35291"/>
                </a:lnTo>
                <a:lnTo>
                  <a:pt x="116062" y="28867"/>
                </a:lnTo>
                <a:close/>
              </a:path>
              <a:path w="122554" h="155575">
                <a:moveTo>
                  <a:pt x="75730" y="0"/>
                </a:moveTo>
                <a:lnTo>
                  <a:pt x="63208" y="1316"/>
                </a:lnTo>
                <a:lnTo>
                  <a:pt x="51827" y="5357"/>
                </a:lnTo>
                <a:lnTo>
                  <a:pt x="42252" y="12264"/>
                </a:lnTo>
                <a:lnTo>
                  <a:pt x="35153" y="22174"/>
                </a:lnTo>
                <a:lnTo>
                  <a:pt x="112663" y="22174"/>
                </a:lnTo>
                <a:lnTo>
                  <a:pt x="110350" y="17619"/>
                </a:lnTo>
                <a:lnTo>
                  <a:pt x="95727" y="4888"/>
                </a:lnTo>
                <a:lnTo>
                  <a:pt x="7573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8"/>
          <p:cNvSpPr/>
          <p:nvPr/>
        </p:nvSpPr>
        <p:spPr>
          <a:xfrm>
            <a:off x="9346920" y="7108626"/>
            <a:ext cx="266700" cy="405765"/>
          </a:xfrm>
          <a:custGeom>
            <a:avLst/>
            <a:gdLst/>
            <a:ahLst/>
            <a:cxnLst/>
            <a:rect l="l" t="t" r="r" b="b"/>
            <a:pathLst>
              <a:path w="266700" h="405765">
                <a:moveTo>
                  <a:pt x="258051" y="0"/>
                </a:moveTo>
                <a:lnTo>
                  <a:pt x="253187" y="1079"/>
                </a:lnTo>
                <a:lnTo>
                  <a:pt x="0" y="396989"/>
                </a:lnTo>
                <a:lnTo>
                  <a:pt x="1079" y="401866"/>
                </a:lnTo>
                <a:lnTo>
                  <a:pt x="6057" y="405041"/>
                </a:lnTo>
                <a:lnTo>
                  <a:pt x="7531" y="405447"/>
                </a:lnTo>
                <a:lnTo>
                  <a:pt x="11582" y="405447"/>
                </a:lnTo>
                <a:lnTo>
                  <a:pt x="14122" y="404164"/>
                </a:lnTo>
                <a:lnTo>
                  <a:pt x="266458" y="9563"/>
                </a:lnTo>
                <a:lnTo>
                  <a:pt x="265391" y="4699"/>
                </a:lnTo>
                <a:lnTo>
                  <a:pt x="2580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9"/>
          <p:cNvSpPr/>
          <p:nvPr/>
        </p:nvSpPr>
        <p:spPr>
          <a:xfrm>
            <a:off x="9325559" y="7080091"/>
            <a:ext cx="263525" cy="125730"/>
          </a:xfrm>
          <a:custGeom>
            <a:avLst/>
            <a:gdLst/>
            <a:ahLst/>
            <a:cxnLst/>
            <a:rect l="l" t="t" r="r" b="b"/>
            <a:pathLst>
              <a:path w="263525" h="125729">
                <a:moveTo>
                  <a:pt x="255117" y="0"/>
                </a:moveTo>
                <a:lnTo>
                  <a:pt x="1790" y="112102"/>
                </a:lnTo>
                <a:lnTo>
                  <a:pt x="0" y="116751"/>
                </a:lnTo>
                <a:lnTo>
                  <a:pt x="3060" y="123672"/>
                </a:lnTo>
                <a:lnTo>
                  <a:pt x="5943" y="125425"/>
                </a:lnTo>
                <a:lnTo>
                  <a:pt x="10033" y="125425"/>
                </a:lnTo>
                <a:lnTo>
                  <a:pt x="11112" y="125209"/>
                </a:lnTo>
                <a:lnTo>
                  <a:pt x="261493" y="14414"/>
                </a:lnTo>
                <a:lnTo>
                  <a:pt x="263296" y="9766"/>
                </a:lnTo>
                <a:lnTo>
                  <a:pt x="259778" y="1803"/>
                </a:lnTo>
                <a:lnTo>
                  <a:pt x="25511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10"/>
          <p:cNvSpPr/>
          <p:nvPr/>
        </p:nvSpPr>
        <p:spPr>
          <a:xfrm>
            <a:off x="9241421" y="6992493"/>
            <a:ext cx="342265" cy="67945"/>
          </a:xfrm>
          <a:custGeom>
            <a:avLst/>
            <a:gdLst/>
            <a:ahLst/>
            <a:cxnLst/>
            <a:rect l="l" t="t" r="r" b="b"/>
            <a:pathLst>
              <a:path w="342265" h="67945">
                <a:moveTo>
                  <a:pt x="5384" y="0"/>
                </a:moveTo>
                <a:lnTo>
                  <a:pt x="1358" y="2921"/>
                </a:lnTo>
                <a:lnTo>
                  <a:pt x="0" y="11518"/>
                </a:lnTo>
                <a:lnTo>
                  <a:pt x="2933" y="15557"/>
                </a:lnTo>
                <a:lnTo>
                  <a:pt x="332422" y="67741"/>
                </a:lnTo>
                <a:lnTo>
                  <a:pt x="333667" y="67843"/>
                </a:lnTo>
                <a:lnTo>
                  <a:pt x="337477" y="67843"/>
                </a:lnTo>
                <a:lnTo>
                  <a:pt x="340829" y="65074"/>
                </a:lnTo>
                <a:lnTo>
                  <a:pt x="342125" y="56896"/>
                </a:lnTo>
                <a:lnTo>
                  <a:pt x="339191" y="52857"/>
                </a:lnTo>
                <a:lnTo>
                  <a:pt x="53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11"/>
          <p:cNvSpPr/>
          <p:nvPr/>
        </p:nvSpPr>
        <p:spPr>
          <a:xfrm>
            <a:off x="9425051" y="6875510"/>
            <a:ext cx="174625" cy="152400"/>
          </a:xfrm>
          <a:custGeom>
            <a:avLst/>
            <a:gdLst/>
            <a:ahLst/>
            <a:cxnLst/>
            <a:rect l="l" t="t" r="r" b="b"/>
            <a:pathLst>
              <a:path w="174625" h="152400">
                <a:moveTo>
                  <a:pt x="10680" y="0"/>
                </a:moveTo>
                <a:lnTo>
                  <a:pt x="5702" y="355"/>
                </a:lnTo>
                <a:lnTo>
                  <a:pt x="0" y="6934"/>
                </a:lnTo>
                <a:lnTo>
                  <a:pt x="355" y="11912"/>
                </a:lnTo>
                <a:lnTo>
                  <a:pt x="161531" y="151663"/>
                </a:lnTo>
                <a:lnTo>
                  <a:pt x="163372" y="152298"/>
                </a:lnTo>
                <a:lnTo>
                  <a:pt x="167411" y="152298"/>
                </a:lnTo>
                <a:lnTo>
                  <a:pt x="169595" y="151371"/>
                </a:lnTo>
                <a:lnTo>
                  <a:pt x="174015" y="146291"/>
                </a:lnTo>
                <a:lnTo>
                  <a:pt x="173659" y="141312"/>
                </a:lnTo>
                <a:lnTo>
                  <a:pt x="106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12"/>
          <p:cNvSpPr/>
          <p:nvPr/>
        </p:nvSpPr>
        <p:spPr>
          <a:xfrm>
            <a:off x="9535503" y="6709133"/>
            <a:ext cx="95885" cy="299085"/>
          </a:xfrm>
          <a:custGeom>
            <a:avLst/>
            <a:gdLst/>
            <a:ahLst/>
            <a:cxnLst/>
            <a:rect l="l" t="t" r="r" b="b"/>
            <a:pathLst>
              <a:path w="95884" h="299084">
                <a:moveTo>
                  <a:pt x="10858" y="0"/>
                </a:moveTo>
                <a:lnTo>
                  <a:pt x="2451" y="2336"/>
                </a:lnTo>
                <a:lnTo>
                  <a:pt x="0" y="6667"/>
                </a:lnTo>
                <a:lnTo>
                  <a:pt x="80022" y="296240"/>
                </a:lnTo>
                <a:lnTo>
                  <a:pt x="83197" y="298526"/>
                </a:lnTo>
                <a:lnTo>
                  <a:pt x="86652" y="298526"/>
                </a:lnTo>
                <a:lnTo>
                  <a:pt x="88049" y="298437"/>
                </a:lnTo>
                <a:lnTo>
                  <a:pt x="92951" y="297078"/>
                </a:lnTo>
                <a:lnTo>
                  <a:pt x="95415" y="292734"/>
                </a:lnTo>
                <a:lnTo>
                  <a:pt x="15189" y="2476"/>
                </a:lnTo>
                <a:lnTo>
                  <a:pt x="108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13"/>
          <p:cNvSpPr/>
          <p:nvPr/>
        </p:nvSpPr>
        <p:spPr>
          <a:xfrm>
            <a:off x="9649803" y="6676587"/>
            <a:ext cx="114300" cy="332105"/>
          </a:xfrm>
          <a:custGeom>
            <a:avLst/>
            <a:gdLst/>
            <a:ahLst/>
            <a:cxnLst/>
            <a:rect l="l" t="t" r="r" b="b"/>
            <a:pathLst>
              <a:path w="114300" h="332104">
                <a:moveTo>
                  <a:pt x="103225" y="0"/>
                </a:moveTo>
                <a:lnTo>
                  <a:pt x="98818" y="2336"/>
                </a:lnTo>
                <a:lnTo>
                  <a:pt x="0" y="325539"/>
                </a:lnTo>
                <a:lnTo>
                  <a:pt x="2349" y="329945"/>
                </a:lnTo>
                <a:lnTo>
                  <a:pt x="7277" y="331444"/>
                </a:lnTo>
                <a:lnTo>
                  <a:pt x="8813" y="331558"/>
                </a:lnTo>
                <a:lnTo>
                  <a:pt x="12191" y="331558"/>
                </a:lnTo>
                <a:lnTo>
                  <a:pt x="15303" y="329374"/>
                </a:lnTo>
                <a:lnTo>
                  <a:pt x="113880" y="6946"/>
                </a:lnTo>
                <a:lnTo>
                  <a:pt x="111544" y="2539"/>
                </a:lnTo>
                <a:lnTo>
                  <a:pt x="1032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14"/>
          <p:cNvSpPr/>
          <p:nvPr/>
        </p:nvSpPr>
        <p:spPr>
          <a:xfrm>
            <a:off x="9680358" y="6839715"/>
            <a:ext cx="219710" cy="188595"/>
          </a:xfrm>
          <a:custGeom>
            <a:avLst/>
            <a:gdLst/>
            <a:ahLst/>
            <a:cxnLst/>
            <a:rect l="l" t="t" r="r" b="b"/>
            <a:pathLst>
              <a:path w="219709" h="188595">
                <a:moveTo>
                  <a:pt x="208622" y="0"/>
                </a:moveTo>
                <a:lnTo>
                  <a:pt x="393" y="177457"/>
                </a:lnTo>
                <a:lnTo>
                  <a:pt x="0" y="182435"/>
                </a:lnTo>
                <a:lnTo>
                  <a:pt x="4381" y="187578"/>
                </a:lnTo>
                <a:lnTo>
                  <a:pt x="6591" y="188518"/>
                </a:lnTo>
                <a:lnTo>
                  <a:pt x="10629" y="188518"/>
                </a:lnTo>
                <a:lnTo>
                  <a:pt x="12446" y="187896"/>
                </a:lnTo>
                <a:lnTo>
                  <a:pt x="218833" y="12001"/>
                </a:lnTo>
                <a:lnTo>
                  <a:pt x="219240" y="7023"/>
                </a:lnTo>
                <a:lnTo>
                  <a:pt x="213588" y="393"/>
                </a:lnTo>
                <a:lnTo>
                  <a:pt x="20862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15"/>
          <p:cNvSpPr/>
          <p:nvPr/>
        </p:nvSpPr>
        <p:spPr>
          <a:xfrm>
            <a:off x="9695738" y="7024851"/>
            <a:ext cx="164465" cy="36830"/>
          </a:xfrm>
          <a:custGeom>
            <a:avLst/>
            <a:gdLst/>
            <a:ahLst/>
            <a:cxnLst/>
            <a:rect l="l" t="t" r="r" b="b"/>
            <a:pathLst>
              <a:path w="164465" h="36829">
                <a:moveTo>
                  <a:pt x="158686" y="0"/>
                </a:moveTo>
                <a:lnTo>
                  <a:pt x="3009" y="21628"/>
                </a:lnTo>
                <a:lnTo>
                  <a:pt x="0" y="25615"/>
                </a:lnTo>
                <a:lnTo>
                  <a:pt x="1142" y="33858"/>
                </a:lnTo>
                <a:lnTo>
                  <a:pt x="4521" y="36715"/>
                </a:lnTo>
                <a:lnTo>
                  <a:pt x="8394" y="36715"/>
                </a:lnTo>
                <a:lnTo>
                  <a:pt x="9486" y="36639"/>
                </a:lnTo>
                <a:lnTo>
                  <a:pt x="160896" y="15595"/>
                </a:lnTo>
                <a:lnTo>
                  <a:pt x="163906" y="11620"/>
                </a:lnTo>
                <a:lnTo>
                  <a:pt x="162699" y="2997"/>
                </a:lnTo>
                <a:lnTo>
                  <a:pt x="15868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16"/>
          <p:cNvSpPr/>
          <p:nvPr/>
        </p:nvSpPr>
        <p:spPr>
          <a:xfrm>
            <a:off x="9689769" y="7081087"/>
            <a:ext cx="302895" cy="148590"/>
          </a:xfrm>
          <a:custGeom>
            <a:avLst/>
            <a:gdLst/>
            <a:ahLst/>
            <a:cxnLst/>
            <a:rect l="l" t="t" r="r" b="b"/>
            <a:pathLst>
              <a:path w="302895" h="148590">
                <a:moveTo>
                  <a:pt x="8343" y="0"/>
                </a:moveTo>
                <a:lnTo>
                  <a:pt x="3657" y="1714"/>
                </a:lnTo>
                <a:lnTo>
                  <a:pt x="0" y="9613"/>
                </a:lnTo>
                <a:lnTo>
                  <a:pt x="1727" y="14287"/>
                </a:lnTo>
                <a:lnTo>
                  <a:pt x="291261" y="148234"/>
                </a:lnTo>
                <a:lnTo>
                  <a:pt x="292392" y="148475"/>
                </a:lnTo>
                <a:lnTo>
                  <a:pt x="296468" y="148475"/>
                </a:lnTo>
                <a:lnTo>
                  <a:pt x="299326" y="146773"/>
                </a:lnTo>
                <a:lnTo>
                  <a:pt x="302475" y="139954"/>
                </a:lnTo>
                <a:lnTo>
                  <a:pt x="300761" y="135267"/>
                </a:lnTo>
                <a:lnTo>
                  <a:pt x="83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17"/>
          <p:cNvSpPr/>
          <p:nvPr/>
        </p:nvSpPr>
        <p:spPr>
          <a:xfrm>
            <a:off x="9639547" y="7120021"/>
            <a:ext cx="0" cy="219710"/>
          </a:xfrm>
          <a:custGeom>
            <a:avLst/>
            <a:gdLst/>
            <a:ahLst/>
            <a:cxnLst/>
            <a:rect l="l" t="t" r="r" b="b"/>
            <a:pathLst>
              <a:path h="219709">
                <a:moveTo>
                  <a:pt x="0" y="0"/>
                </a:moveTo>
                <a:lnTo>
                  <a:pt x="0" y="219392"/>
                </a:lnTo>
              </a:path>
            </a:pathLst>
          </a:custGeom>
          <a:ln w="157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18"/>
          <p:cNvSpPr/>
          <p:nvPr/>
        </p:nvSpPr>
        <p:spPr>
          <a:xfrm>
            <a:off x="9664928" y="7109107"/>
            <a:ext cx="99060" cy="147955"/>
          </a:xfrm>
          <a:custGeom>
            <a:avLst/>
            <a:gdLst/>
            <a:ahLst/>
            <a:cxnLst/>
            <a:rect l="l" t="t" r="r" b="b"/>
            <a:pathLst>
              <a:path w="99059" h="147954">
                <a:moveTo>
                  <a:pt x="8534" y="0"/>
                </a:moveTo>
                <a:lnTo>
                  <a:pt x="1142" y="4584"/>
                </a:lnTo>
                <a:lnTo>
                  <a:pt x="0" y="9448"/>
                </a:lnTo>
                <a:lnTo>
                  <a:pt x="84747" y="146062"/>
                </a:lnTo>
                <a:lnTo>
                  <a:pt x="87312" y="147383"/>
                </a:lnTo>
                <a:lnTo>
                  <a:pt x="91376" y="147383"/>
                </a:lnTo>
                <a:lnTo>
                  <a:pt x="92811" y="147002"/>
                </a:lnTo>
                <a:lnTo>
                  <a:pt x="97802" y="143903"/>
                </a:lnTo>
                <a:lnTo>
                  <a:pt x="98932" y="139052"/>
                </a:lnTo>
                <a:lnTo>
                  <a:pt x="13398" y="1142"/>
                </a:lnTo>
                <a:lnTo>
                  <a:pt x="85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19"/>
          <p:cNvSpPr/>
          <p:nvPr/>
        </p:nvSpPr>
        <p:spPr>
          <a:xfrm>
            <a:off x="9614052" y="7306044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20"/>
          <p:cNvSpPr/>
          <p:nvPr/>
        </p:nvSpPr>
        <p:spPr>
          <a:xfrm>
            <a:off x="9729393" y="7223121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21"/>
          <p:cNvSpPr/>
          <p:nvPr/>
        </p:nvSpPr>
        <p:spPr>
          <a:xfrm>
            <a:off x="9957778" y="7196190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22"/>
          <p:cNvSpPr/>
          <p:nvPr/>
        </p:nvSpPr>
        <p:spPr>
          <a:xfrm>
            <a:off x="9825749" y="7007755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23"/>
          <p:cNvSpPr/>
          <p:nvPr/>
        </p:nvSpPr>
        <p:spPr>
          <a:xfrm>
            <a:off x="9865283" y="6823050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13" y="48973"/>
                </a:lnTo>
                <a:lnTo>
                  <a:pt x="43514" y="43510"/>
                </a:lnTo>
                <a:lnTo>
                  <a:pt x="48975" y="35407"/>
                </a:lnTo>
                <a:lnTo>
                  <a:pt x="50977" y="25488"/>
                </a:lnTo>
                <a:lnTo>
                  <a:pt x="48975" y="15569"/>
                </a:lnTo>
                <a:lnTo>
                  <a:pt x="43514" y="7467"/>
                </a:lnTo>
                <a:lnTo>
                  <a:pt x="35413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24"/>
          <p:cNvSpPr/>
          <p:nvPr/>
        </p:nvSpPr>
        <p:spPr>
          <a:xfrm>
            <a:off x="9729393" y="6659904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25"/>
          <p:cNvSpPr/>
          <p:nvPr/>
        </p:nvSpPr>
        <p:spPr>
          <a:xfrm>
            <a:off x="9518763" y="6692410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13" y="48973"/>
                </a:lnTo>
                <a:lnTo>
                  <a:pt x="43514" y="43510"/>
                </a:lnTo>
                <a:lnTo>
                  <a:pt x="48975" y="35407"/>
                </a:lnTo>
                <a:lnTo>
                  <a:pt x="50977" y="25488"/>
                </a:lnTo>
                <a:lnTo>
                  <a:pt x="48975" y="15569"/>
                </a:lnTo>
                <a:lnTo>
                  <a:pt x="43514" y="7467"/>
                </a:lnTo>
                <a:lnTo>
                  <a:pt x="35413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26"/>
          <p:cNvSpPr/>
          <p:nvPr/>
        </p:nvSpPr>
        <p:spPr>
          <a:xfrm>
            <a:off x="9408362" y="6858829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27"/>
          <p:cNvSpPr/>
          <p:nvPr/>
        </p:nvSpPr>
        <p:spPr>
          <a:xfrm>
            <a:off x="9224391" y="6975461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28"/>
          <p:cNvSpPr/>
          <p:nvPr/>
        </p:nvSpPr>
        <p:spPr>
          <a:xfrm>
            <a:off x="9309024" y="7172145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29"/>
          <p:cNvSpPr/>
          <p:nvPr/>
        </p:nvSpPr>
        <p:spPr>
          <a:xfrm>
            <a:off x="9330410" y="7480703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30"/>
          <p:cNvSpPr/>
          <p:nvPr/>
        </p:nvSpPr>
        <p:spPr>
          <a:xfrm>
            <a:off x="692400" y="6697530"/>
            <a:ext cx="7998459" cy="0"/>
          </a:xfrm>
          <a:custGeom>
            <a:avLst/>
            <a:gdLst/>
            <a:ahLst/>
            <a:cxnLst/>
            <a:rect l="l" t="t" r="r" b="b"/>
            <a:pathLst>
              <a:path w="7998459">
                <a:moveTo>
                  <a:pt x="0" y="0"/>
                </a:moveTo>
                <a:lnTo>
                  <a:pt x="7998002" y="0"/>
                </a:lnTo>
              </a:path>
            </a:pathLst>
          </a:custGeom>
          <a:ln w="317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33"/>
          <p:cNvSpPr txBox="1">
            <a:spLocks/>
          </p:cNvSpPr>
          <p:nvPr/>
        </p:nvSpPr>
        <p:spPr>
          <a:xfrm>
            <a:off x="5499100" y="7024701"/>
            <a:ext cx="3216961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2000" b="1" i="0" kern="1200">
                <a:solidFill>
                  <a:srgbClr val="004F80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400">
              <a:lnSpc>
                <a:spcPts val="2085"/>
              </a:lnSpc>
            </a:pPr>
            <a:fld id="{81D60167-4931-47E6-BA6A-407CBD079E47}" type="slidenum">
              <a:rPr lang="cs-CZ" spc="50" smtClean="0"/>
              <a:pPr marL="25400">
                <a:lnSpc>
                  <a:spcPts val="2085"/>
                </a:lnSpc>
              </a:pPr>
              <a:t>9</a:t>
            </a:fld>
            <a:endParaRPr lang="cs-CZ" spc="50" dirty="0"/>
          </a:p>
        </p:txBody>
      </p:sp>
      <p:sp>
        <p:nvSpPr>
          <p:cNvPr id="69" name="CasellaDiTesto 68"/>
          <p:cNvSpPr txBox="1"/>
          <p:nvPr/>
        </p:nvSpPr>
        <p:spPr>
          <a:xfrm>
            <a:off x="664326" y="2408965"/>
            <a:ext cx="9448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Grazie per l’attenzione </a:t>
            </a:r>
            <a:endParaRPr lang="it-IT" sz="28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71" name="object 3"/>
          <p:cNvSpPr txBox="1">
            <a:spLocks/>
          </p:cNvSpPr>
          <p:nvPr/>
        </p:nvSpPr>
        <p:spPr>
          <a:xfrm>
            <a:off x="679700" y="7210425"/>
            <a:ext cx="3143000" cy="257122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900" b="0" i="0" kern="1200">
                <a:solidFill>
                  <a:srgbClr val="004F80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marR="5080">
              <a:lnSpc>
                <a:spcPts val="1000"/>
              </a:lnSpc>
              <a:spcBef>
                <a:spcPts val="5"/>
              </a:spcBef>
            </a:pPr>
            <a:r>
              <a:rPr lang="it-IT" spc="5">
                <a:solidFill>
                  <a:srgbClr val="FFFFFF"/>
                </a:solidFill>
              </a:rPr>
              <a:t>Progetto co-finanziato</a:t>
            </a:r>
            <a:br>
              <a:rPr lang="it-IT" spc="5">
                <a:solidFill>
                  <a:srgbClr val="FFFFFF"/>
                </a:solidFill>
              </a:rPr>
            </a:br>
            <a:r>
              <a:rPr lang="it-IT" spc="5">
                <a:solidFill>
                  <a:srgbClr val="FFFFFF"/>
                </a:solidFill>
              </a:rPr>
              <a:t>dal ERDF </a:t>
            </a:r>
            <a:r>
              <a:rPr lang="it-IT" altLang="it-IT" spc="5">
                <a:solidFill>
                  <a:srgbClr val="FFFFFF"/>
                </a:solidFill>
              </a:rPr>
              <a:t>Piedmont ROP</a:t>
            </a:r>
            <a:r>
              <a:rPr lang="it-IT" spc="5">
                <a:solidFill>
                  <a:srgbClr val="FFFFFF"/>
                </a:solidFill>
              </a:rPr>
              <a:t> I1b12_cluster</a:t>
            </a:r>
            <a:endParaRPr lang="it-IT" spc="5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2744</TotalTime>
  <Words>340</Words>
  <Application>Microsoft Office PowerPoint</Application>
  <PresentationFormat>Personalizzato</PresentationFormat>
  <Paragraphs>118</Paragraphs>
  <Slides>9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9</vt:i4>
      </vt:variant>
    </vt:vector>
  </HeadingPairs>
  <TitlesOfParts>
    <vt:vector size="11" baseType="lpstr">
      <vt:lpstr>Office Theme</vt:lpstr>
      <vt:lpstr>Personalizza struttura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Opportunità  per le imprese  valdostane</dc:title>
  <dc:creator>Cuscunà Cristina UI Torino</dc:creator>
  <cp:lastModifiedBy>Paolo Dondo</cp:lastModifiedBy>
  <cp:revision>234</cp:revision>
  <cp:lastPrinted>2017-05-16T12:32:02Z</cp:lastPrinted>
  <dcterms:created xsi:type="dcterms:W3CDTF">2016-06-29T15:32:02Z</dcterms:created>
  <dcterms:modified xsi:type="dcterms:W3CDTF">2017-12-18T10:10:10Z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2016-06-27T00:00:00Z</vt:filetime>
  </property>
  <property fmtid="{D5CDD505-2E9C-101B-9397-08002B2CF9AE}" pid="3" name="Creator">
    <vt:lpwstr>Adobe InDesign CC 2014 (Macintosh)</vt:lpwstr>
  </property>
  <property fmtid="{D5CDD505-2E9C-101B-9397-08002B2CF9AE}" pid="4" name="LastSaved">
    <vt:filetime>2016-06-29T00:00:00Z</vt:filetime>
  </property>
</Properties>
</file>