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21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35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1823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0899" y="424458"/>
            <a:ext cx="8242203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1132" marR="4453">
              <a:lnSpc>
                <a:spcPts val="877"/>
              </a:lnSpc>
              <a:spcBef>
                <a:spcPts val="4"/>
              </a:spcBef>
            </a:pPr>
            <a:r>
              <a:rPr lang="it-IT" spc="4" smtClean="0">
                <a:solidFill>
                  <a:srgbClr val="FFFFFF"/>
                </a:solidFill>
              </a:rPr>
              <a:t>Progetto cofinanziato  </a:t>
            </a:r>
            <a:r>
              <a:rPr lang="it-IT" spc="-4" smtClean="0">
                <a:solidFill>
                  <a:srgbClr val="FFFFFF"/>
                </a:solidFill>
              </a:rPr>
              <a:t>sul </a:t>
            </a:r>
            <a:r>
              <a:rPr lang="it-IT" spc="-9" smtClean="0">
                <a:solidFill>
                  <a:srgbClr val="FFFFFF"/>
                </a:solidFill>
              </a:rPr>
              <a:t>bando</a:t>
            </a:r>
            <a:r>
              <a:rPr lang="it-IT" spc="-75" smtClean="0">
                <a:solidFill>
                  <a:srgbClr val="FFFFFF"/>
                </a:solidFill>
              </a:rPr>
              <a:t> </a:t>
            </a:r>
            <a:r>
              <a:rPr lang="it-IT" spc="4" smtClean="0">
                <a:solidFill>
                  <a:srgbClr val="FFFFFF"/>
                </a:solidFill>
              </a:rPr>
              <a:t>I1b12_cluster</a:t>
            </a:r>
            <a:endParaRPr lang="it-IT" spc="4" dirty="0">
              <a:solidFill>
                <a:srgbClr val="FFFFFF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7/12/2016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58068">
              <a:lnSpc>
                <a:spcPts val="1828"/>
              </a:lnSpc>
            </a:pPr>
            <a:fld id="{81D60167-4931-47E6-BA6A-407CBD079E47}" type="slidenum">
              <a:rPr lang="it-IT" spc="44" smtClean="0">
                <a:solidFill>
                  <a:srgbClr val="FFFFFF"/>
                </a:solidFill>
              </a:rPr>
              <a:pPr marL="158068">
                <a:lnSpc>
                  <a:spcPts val="1828"/>
                </a:lnSpc>
              </a:pPr>
              <a:t>‹N›</a:t>
            </a:fld>
            <a:endParaRPr lang="it-IT" spc="44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847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0899" y="1906835"/>
            <a:ext cx="8242203" cy="569387"/>
          </a:xfrm>
        </p:spPr>
        <p:txBody>
          <a:bodyPr lIns="0" tIns="0" rIns="0" bIns="0"/>
          <a:lstStyle>
            <a:lvl1pPr>
              <a:defRPr sz="3700" b="1" i="0">
                <a:solidFill>
                  <a:srgbClr val="00508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1134" y="1908068"/>
            <a:ext cx="5461733" cy="569387"/>
          </a:xfrm>
        </p:spPr>
        <p:txBody>
          <a:bodyPr lIns="0" tIns="0" rIns="0" bIns="0"/>
          <a:lstStyle>
            <a:lvl1pPr>
              <a:defRPr sz="3700" b="0" i="0">
                <a:solidFill>
                  <a:srgbClr val="00508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1132" marR="4453">
              <a:lnSpc>
                <a:spcPts val="877"/>
              </a:lnSpc>
              <a:spcBef>
                <a:spcPts val="4"/>
              </a:spcBef>
            </a:pPr>
            <a:r>
              <a:rPr lang="it-IT" spc="4" smtClean="0">
                <a:solidFill>
                  <a:srgbClr val="FFFFFF"/>
                </a:solidFill>
              </a:rPr>
              <a:t>Progetto cofinanziato  </a:t>
            </a:r>
            <a:r>
              <a:rPr lang="it-IT" spc="-4" smtClean="0">
                <a:solidFill>
                  <a:srgbClr val="FFFFFF"/>
                </a:solidFill>
              </a:rPr>
              <a:t>sul </a:t>
            </a:r>
            <a:r>
              <a:rPr lang="it-IT" spc="-9" smtClean="0">
                <a:solidFill>
                  <a:srgbClr val="FFFFFF"/>
                </a:solidFill>
              </a:rPr>
              <a:t>bando</a:t>
            </a:r>
            <a:r>
              <a:rPr lang="it-IT" spc="-75" smtClean="0">
                <a:solidFill>
                  <a:srgbClr val="FFFFFF"/>
                </a:solidFill>
              </a:rPr>
              <a:t> </a:t>
            </a:r>
            <a:r>
              <a:rPr lang="it-IT" spc="4" smtClean="0">
                <a:solidFill>
                  <a:srgbClr val="FFFFFF"/>
                </a:solidFill>
              </a:rPr>
              <a:t>I1b12_cluster</a:t>
            </a:r>
            <a:endParaRPr lang="it-IT" spc="4" dirty="0">
              <a:solidFill>
                <a:srgbClr val="FFFFFF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7/12/2016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58068">
              <a:lnSpc>
                <a:spcPts val="1828"/>
              </a:lnSpc>
            </a:pPr>
            <a:fld id="{81D60167-4931-47E6-BA6A-407CBD079E47}" type="slidenum">
              <a:rPr lang="it-IT" spc="44" smtClean="0">
                <a:solidFill>
                  <a:srgbClr val="FFFFFF"/>
                </a:solidFill>
              </a:rPr>
              <a:pPr marL="158068">
                <a:lnSpc>
                  <a:spcPts val="1828"/>
                </a:lnSpc>
              </a:pPr>
              <a:t>‹N›</a:t>
            </a:fld>
            <a:endParaRPr lang="it-IT" spc="44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241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0899" y="1906835"/>
            <a:ext cx="8242203" cy="569387"/>
          </a:xfrm>
        </p:spPr>
        <p:txBody>
          <a:bodyPr lIns="0" tIns="0" rIns="0" bIns="0"/>
          <a:lstStyle>
            <a:lvl1pPr>
              <a:defRPr sz="3700" b="1" i="0">
                <a:solidFill>
                  <a:srgbClr val="00508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1132" marR="4453">
              <a:lnSpc>
                <a:spcPts val="877"/>
              </a:lnSpc>
              <a:spcBef>
                <a:spcPts val="4"/>
              </a:spcBef>
            </a:pPr>
            <a:r>
              <a:rPr lang="it-IT" spc="4" smtClean="0">
                <a:solidFill>
                  <a:srgbClr val="FFFFFF"/>
                </a:solidFill>
              </a:rPr>
              <a:t>Progetto cofinanziato  </a:t>
            </a:r>
            <a:r>
              <a:rPr lang="it-IT" spc="-4" smtClean="0">
                <a:solidFill>
                  <a:srgbClr val="FFFFFF"/>
                </a:solidFill>
              </a:rPr>
              <a:t>sul </a:t>
            </a:r>
            <a:r>
              <a:rPr lang="it-IT" spc="-9" smtClean="0">
                <a:solidFill>
                  <a:srgbClr val="FFFFFF"/>
                </a:solidFill>
              </a:rPr>
              <a:t>bando</a:t>
            </a:r>
            <a:r>
              <a:rPr lang="it-IT" spc="-75" smtClean="0">
                <a:solidFill>
                  <a:srgbClr val="FFFFFF"/>
                </a:solidFill>
              </a:rPr>
              <a:t> </a:t>
            </a:r>
            <a:r>
              <a:rPr lang="it-IT" spc="4" smtClean="0">
                <a:solidFill>
                  <a:srgbClr val="FFFFFF"/>
                </a:solidFill>
              </a:rPr>
              <a:t>I1b12_cluster</a:t>
            </a:r>
            <a:endParaRPr lang="it-IT" spc="4" dirty="0">
              <a:solidFill>
                <a:srgbClr val="FFFFFF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7/12/2016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58068">
              <a:lnSpc>
                <a:spcPts val="1828"/>
              </a:lnSpc>
            </a:pPr>
            <a:fld id="{81D60167-4931-47E6-BA6A-407CBD079E47}" type="slidenum">
              <a:rPr lang="it-IT" spc="44" smtClean="0">
                <a:solidFill>
                  <a:srgbClr val="FFFFFF"/>
                </a:solidFill>
              </a:rPr>
              <a:pPr marL="158068">
                <a:lnSpc>
                  <a:spcPts val="1828"/>
                </a:lnSpc>
              </a:pPr>
              <a:t>‹N›</a:t>
            </a:fld>
            <a:endParaRPr lang="it-IT" spc="44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448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2914" cy="6855696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005080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8112520" y="6587840"/>
            <a:ext cx="159097" cy="101344"/>
          </a:xfrm>
          <a:custGeom>
            <a:avLst/>
            <a:gdLst/>
            <a:ahLst/>
            <a:cxnLst/>
            <a:rect l="l" t="t" r="r" b="b"/>
            <a:pathLst>
              <a:path w="186054" h="111759">
                <a:moveTo>
                  <a:pt x="34315" y="2501"/>
                </a:moveTo>
                <a:lnTo>
                  <a:pt x="0" y="2501"/>
                </a:lnTo>
                <a:lnTo>
                  <a:pt x="0" y="111493"/>
                </a:lnTo>
                <a:lnTo>
                  <a:pt x="37668" y="111493"/>
                </a:lnTo>
                <a:lnTo>
                  <a:pt x="37668" y="65468"/>
                </a:lnTo>
                <a:lnTo>
                  <a:pt x="39117" y="50255"/>
                </a:lnTo>
                <a:lnTo>
                  <a:pt x="43310" y="39631"/>
                </a:lnTo>
                <a:lnTo>
                  <a:pt x="50012" y="33401"/>
                </a:lnTo>
                <a:lnTo>
                  <a:pt x="58991" y="31368"/>
                </a:lnTo>
                <a:lnTo>
                  <a:pt x="184478" y="31368"/>
                </a:lnTo>
                <a:lnTo>
                  <a:pt x="184161" y="27437"/>
                </a:lnTo>
                <a:lnTo>
                  <a:pt x="182241" y="22580"/>
                </a:lnTo>
                <a:lnTo>
                  <a:pt x="34315" y="22580"/>
                </a:lnTo>
                <a:lnTo>
                  <a:pt x="34315" y="2501"/>
                </a:lnTo>
                <a:close/>
              </a:path>
              <a:path w="186054" h="111759">
                <a:moveTo>
                  <a:pt x="133057" y="31368"/>
                </a:moveTo>
                <a:lnTo>
                  <a:pt x="58991" y="31368"/>
                </a:lnTo>
                <a:lnTo>
                  <a:pt x="65845" y="33000"/>
                </a:lnTo>
                <a:lnTo>
                  <a:pt x="70523" y="37515"/>
                </a:lnTo>
                <a:lnTo>
                  <a:pt x="73200" y="44345"/>
                </a:lnTo>
                <a:lnTo>
                  <a:pt x="74053" y="52920"/>
                </a:lnTo>
                <a:lnTo>
                  <a:pt x="74053" y="111493"/>
                </a:lnTo>
                <a:lnTo>
                  <a:pt x="111709" y="111493"/>
                </a:lnTo>
                <a:lnTo>
                  <a:pt x="111709" y="65468"/>
                </a:lnTo>
                <a:lnTo>
                  <a:pt x="113160" y="50255"/>
                </a:lnTo>
                <a:lnTo>
                  <a:pt x="117359" y="39631"/>
                </a:lnTo>
                <a:lnTo>
                  <a:pt x="124069" y="33401"/>
                </a:lnTo>
                <a:lnTo>
                  <a:pt x="133057" y="31368"/>
                </a:lnTo>
                <a:close/>
              </a:path>
              <a:path w="186054" h="111759">
                <a:moveTo>
                  <a:pt x="184478" y="31368"/>
                </a:moveTo>
                <a:lnTo>
                  <a:pt x="133057" y="31368"/>
                </a:lnTo>
                <a:lnTo>
                  <a:pt x="139909" y="33000"/>
                </a:lnTo>
                <a:lnTo>
                  <a:pt x="144583" y="37515"/>
                </a:lnTo>
                <a:lnTo>
                  <a:pt x="147256" y="44345"/>
                </a:lnTo>
                <a:lnTo>
                  <a:pt x="148107" y="52920"/>
                </a:lnTo>
                <a:lnTo>
                  <a:pt x="148107" y="111493"/>
                </a:lnTo>
                <a:lnTo>
                  <a:pt x="185762" y="111493"/>
                </a:lnTo>
                <a:lnTo>
                  <a:pt x="185762" y="47269"/>
                </a:lnTo>
                <a:lnTo>
                  <a:pt x="184478" y="31368"/>
                </a:lnTo>
                <a:close/>
              </a:path>
              <a:path w="186054" h="111759">
                <a:moveTo>
                  <a:pt x="74472" y="0"/>
                </a:moveTo>
                <a:lnTo>
                  <a:pt x="62089" y="1322"/>
                </a:lnTo>
                <a:lnTo>
                  <a:pt x="50996" y="5408"/>
                </a:lnTo>
                <a:lnTo>
                  <a:pt x="41704" y="12435"/>
                </a:lnTo>
                <a:lnTo>
                  <a:pt x="34721" y="22580"/>
                </a:lnTo>
                <a:lnTo>
                  <a:pt x="182241" y="22580"/>
                </a:lnTo>
                <a:lnTo>
                  <a:pt x="181578" y="20904"/>
                </a:lnTo>
                <a:lnTo>
                  <a:pt x="108572" y="20904"/>
                </a:lnTo>
                <a:lnTo>
                  <a:pt x="102951" y="11642"/>
                </a:lnTo>
                <a:lnTo>
                  <a:pt x="95132" y="5122"/>
                </a:lnTo>
                <a:lnTo>
                  <a:pt x="85508" y="1267"/>
                </a:lnTo>
                <a:lnTo>
                  <a:pt x="74472" y="0"/>
                </a:lnTo>
                <a:close/>
              </a:path>
              <a:path w="186054" h="111759">
                <a:moveTo>
                  <a:pt x="147269" y="0"/>
                </a:moveTo>
                <a:lnTo>
                  <a:pt x="135927" y="1208"/>
                </a:lnTo>
                <a:lnTo>
                  <a:pt x="125410" y="4965"/>
                </a:lnTo>
                <a:lnTo>
                  <a:pt x="116149" y="11465"/>
                </a:lnTo>
                <a:lnTo>
                  <a:pt x="108572" y="20904"/>
                </a:lnTo>
                <a:lnTo>
                  <a:pt x="181578" y="20904"/>
                </a:lnTo>
                <a:lnTo>
                  <a:pt x="178284" y="12571"/>
                </a:lnTo>
                <a:lnTo>
                  <a:pt x="166522" y="3237"/>
                </a:lnTo>
                <a:lnTo>
                  <a:pt x="1472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8283193" y="6587838"/>
            <a:ext cx="97195" cy="103647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8369" y="0"/>
                </a:moveTo>
                <a:lnTo>
                  <a:pt x="34949" y="3828"/>
                </a:lnTo>
                <a:lnTo>
                  <a:pt x="16473" y="14949"/>
                </a:lnTo>
                <a:lnTo>
                  <a:pt x="4353" y="32816"/>
                </a:lnTo>
                <a:lnTo>
                  <a:pt x="0" y="56883"/>
                </a:lnTo>
                <a:lnTo>
                  <a:pt x="4844" y="80993"/>
                </a:lnTo>
                <a:lnTo>
                  <a:pt x="18200" y="98942"/>
                </a:lnTo>
                <a:lnTo>
                  <a:pt x="38303" y="110143"/>
                </a:lnTo>
                <a:lnTo>
                  <a:pt x="63385" y="114007"/>
                </a:lnTo>
                <a:lnTo>
                  <a:pt x="73832" y="113605"/>
                </a:lnTo>
                <a:lnTo>
                  <a:pt x="84069" y="112358"/>
                </a:lnTo>
                <a:lnTo>
                  <a:pt x="93955" y="110209"/>
                </a:lnTo>
                <a:lnTo>
                  <a:pt x="103352" y="107099"/>
                </a:lnTo>
                <a:lnTo>
                  <a:pt x="103352" y="88900"/>
                </a:lnTo>
                <a:lnTo>
                  <a:pt x="70078" y="88900"/>
                </a:lnTo>
                <a:lnTo>
                  <a:pt x="57603" y="87749"/>
                </a:lnTo>
                <a:lnTo>
                  <a:pt x="47956" y="84089"/>
                </a:lnTo>
                <a:lnTo>
                  <a:pt x="41369" y="77605"/>
                </a:lnTo>
                <a:lnTo>
                  <a:pt x="38074" y="67983"/>
                </a:lnTo>
                <a:lnTo>
                  <a:pt x="113385" y="67983"/>
                </a:lnTo>
                <a:lnTo>
                  <a:pt x="113385" y="61074"/>
                </a:lnTo>
                <a:lnTo>
                  <a:pt x="111570" y="46634"/>
                </a:lnTo>
                <a:lnTo>
                  <a:pt x="37655" y="46634"/>
                </a:lnTo>
                <a:lnTo>
                  <a:pt x="39370" y="37778"/>
                </a:lnTo>
                <a:lnTo>
                  <a:pt x="43332" y="30530"/>
                </a:lnTo>
                <a:lnTo>
                  <a:pt x="49685" y="25635"/>
                </a:lnTo>
                <a:lnTo>
                  <a:pt x="58572" y="23837"/>
                </a:lnTo>
                <a:lnTo>
                  <a:pt x="103666" y="23837"/>
                </a:lnTo>
                <a:lnTo>
                  <a:pt x="101017" y="18378"/>
                </a:lnTo>
                <a:lnTo>
                  <a:pt x="83997" y="4983"/>
                </a:lnTo>
                <a:lnTo>
                  <a:pt x="58369" y="0"/>
                </a:lnTo>
                <a:close/>
              </a:path>
              <a:path w="113665" h="114300">
                <a:moveTo>
                  <a:pt x="103352" y="80530"/>
                </a:moveTo>
                <a:lnTo>
                  <a:pt x="94826" y="84399"/>
                </a:lnTo>
                <a:lnTo>
                  <a:pt x="86320" y="86991"/>
                </a:lnTo>
                <a:lnTo>
                  <a:pt x="78011" y="88445"/>
                </a:lnTo>
                <a:lnTo>
                  <a:pt x="70078" y="88900"/>
                </a:lnTo>
                <a:lnTo>
                  <a:pt x="103352" y="88900"/>
                </a:lnTo>
                <a:lnTo>
                  <a:pt x="103352" y="80530"/>
                </a:lnTo>
                <a:close/>
              </a:path>
              <a:path w="113665" h="114300">
                <a:moveTo>
                  <a:pt x="103666" y="23837"/>
                </a:moveTo>
                <a:lnTo>
                  <a:pt x="58572" y="23837"/>
                </a:lnTo>
                <a:lnTo>
                  <a:pt x="68195" y="25635"/>
                </a:lnTo>
                <a:lnTo>
                  <a:pt x="74679" y="30530"/>
                </a:lnTo>
                <a:lnTo>
                  <a:pt x="78339" y="37778"/>
                </a:lnTo>
                <a:lnTo>
                  <a:pt x="79489" y="46634"/>
                </a:lnTo>
                <a:lnTo>
                  <a:pt x="111570" y="46634"/>
                </a:lnTo>
                <a:lnTo>
                  <a:pt x="110466" y="37852"/>
                </a:lnTo>
                <a:lnTo>
                  <a:pt x="103666" y="238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8385157" y="6587840"/>
            <a:ext cx="78191" cy="103647"/>
          </a:xfrm>
          <a:custGeom>
            <a:avLst/>
            <a:gdLst/>
            <a:ahLst/>
            <a:cxnLst/>
            <a:rect l="l" t="t" r="r" b="b"/>
            <a:pathLst>
              <a:path w="91440" h="114300">
                <a:moveTo>
                  <a:pt x="2933" y="81368"/>
                </a:moveTo>
                <a:lnTo>
                  <a:pt x="28613" y="113690"/>
                </a:lnTo>
                <a:lnTo>
                  <a:pt x="40385" y="114007"/>
                </a:lnTo>
                <a:lnTo>
                  <a:pt x="58737" y="112408"/>
                </a:lnTo>
                <a:lnTo>
                  <a:pt x="75052" y="106708"/>
                </a:lnTo>
                <a:lnTo>
                  <a:pt x="86740" y="95555"/>
                </a:lnTo>
                <a:lnTo>
                  <a:pt x="88397" y="88899"/>
                </a:lnTo>
                <a:lnTo>
                  <a:pt x="38290" y="88899"/>
                </a:lnTo>
                <a:lnTo>
                  <a:pt x="28263" y="88253"/>
                </a:lnTo>
                <a:lnTo>
                  <a:pt x="18807" y="86548"/>
                </a:lnTo>
                <a:lnTo>
                  <a:pt x="10253" y="84136"/>
                </a:lnTo>
                <a:lnTo>
                  <a:pt x="2933" y="81368"/>
                </a:lnTo>
                <a:close/>
              </a:path>
              <a:path w="91440" h="114300">
                <a:moveTo>
                  <a:pt x="46443" y="0"/>
                </a:moveTo>
                <a:lnTo>
                  <a:pt x="30009" y="1991"/>
                </a:lnTo>
                <a:lnTo>
                  <a:pt x="15063" y="8256"/>
                </a:lnTo>
                <a:lnTo>
                  <a:pt x="4197" y="19229"/>
                </a:lnTo>
                <a:lnTo>
                  <a:pt x="0" y="35344"/>
                </a:lnTo>
                <a:lnTo>
                  <a:pt x="8368" y="56342"/>
                </a:lnTo>
                <a:lnTo>
                  <a:pt x="26777" y="65571"/>
                </a:lnTo>
                <a:lnTo>
                  <a:pt x="45187" y="70878"/>
                </a:lnTo>
                <a:lnTo>
                  <a:pt x="53555" y="80111"/>
                </a:lnTo>
                <a:lnTo>
                  <a:pt x="53555" y="87642"/>
                </a:lnTo>
                <a:lnTo>
                  <a:pt x="46024" y="88899"/>
                </a:lnTo>
                <a:lnTo>
                  <a:pt x="88397" y="88899"/>
                </a:lnTo>
                <a:lnTo>
                  <a:pt x="91211" y="77596"/>
                </a:lnTo>
                <a:lnTo>
                  <a:pt x="82450" y="55480"/>
                </a:lnTo>
                <a:lnTo>
                  <a:pt x="63176" y="45934"/>
                </a:lnTo>
                <a:lnTo>
                  <a:pt x="43901" y="40976"/>
                </a:lnTo>
                <a:lnTo>
                  <a:pt x="35140" y="32626"/>
                </a:lnTo>
                <a:lnTo>
                  <a:pt x="35140" y="26555"/>
                </a:lnTo>
                <a:lnTo>
                  <a:pt x="44348" y="25095"/>
                </a:lnTo>
                <a:lnTo>
                  <a:pt x="82622" y="25095"/>
                </a:lnTo>
                <a:lnTo>
                  <a:pt x="84734" y="6273"/>
                </a:lnTo>
                <a:lnTo>
                  <a:pt x="75454" y="3262"/>
                </a:lnTo>
                <a:lnTo>
                  <a:pt x="65903" y="1331"/>
                </a:lnTo>
                <a:lnTo>
                  <a:pt x="56195" y="303"/>
                </a:lnTo>
                <a:lnTo>
                  <a:pt x="46443" y="0"/>
                </a:lnTo>
                <a:close/>
              </a:path>
              <a:path w="91440" h="114300">
                <a:moveTo>
                  <a:pt x="82622" y="25095"/>
                </a:moveTo>
                <a:lnTo>
                  <a:pt x="52514" y="25095"/>
                </a:lnTo>
                <a:lnTo>
                  <a:pt x="59937" y="25563"/>
                </a:lnTo>
                <a:lnTo>
                  <a:pt x="67700" y="26954"/>
                </a:lnTo>
                <a:lnTo>
                  <a:pt x="75192" y="29247"/>
                </a:lnTo>
                <a:lnTo>
                  <a:pt x="81800" y="32423"/>
                </a:lnTo>
                <a:lnTo>
                  <a:pt x="82622" y="250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8470667" y="6587841"/>
            <a:ext cx="95024" cy="103647"/>
          </a:xfrm>
          <a:custGeom>
            <a:avLst/>
            <a:gdLst/>
            <a:ahLst/>
            <a:cxnLst/>
            <a:rect l="l" t="t" r="r" b="b"/>
            <a:pathLst>
              <a:path w="111125" h="114300">
                <a:moveTo>
                  <a:pt x="62344" y="42456"/>
                </a:moveTo>
                <a:lnTo>
                  <a:pt x="56286" y="42456"/>
                </a:lnTo>
                <a:lnTo>
                  <a:pt x="39015" y="43596"/>
                </a:lnTo>
                <a:lnTo>
                  <a:pt x="20608" y="48601"/>
                </a:lnTo>
                <a:lnTo>
                  <a:pt x="5969" y="59842"/>
                </a:lnTo>
                <a:lnTo>
                  <a:pt x="0" y="79692"/>
                </a:lnTo>
                <a:lnTo>
                  <a:pt x="3345" y="95030"/>
                </a:lnTo>
                <a:lnTo>
                  <a:pt x="12320" y="105717"/>
                </a:lnTo>
                <a:lnTo>
                  <a:pt x="25337" y="111971"/>
                </a:lnTo>
                <a:lnTo>
                  <a:pt x="40805" y="114007"/>
                </a:lnTo>
                <a:lnTo>
                  <a:pt x="51522" y="112846"/>
                </a:lnTo>
                <a:lnTo>
                  <a:pt x="60650" y="109272"/>
                </a:lnTo>
                <a:lnTo>
                  <a:pt x="68485" y="103147"/>
                </a:lnTo>
                <a:lnTo>
                  <a:pt x="75323" y="94335"/>
                </a:lnTo>
                <a:lnTo>
                  <a:pt x="109192" y="94335"/>
                </a:lnTo>
                <a:lnTo>
                  <a:pt x="109076" y="88899"/>
                </a:lnTo>
                <a:lnTo>
                  <a:pt x="41846" y="88899"/>
                </a:lnTo>
                <a:lnTo>
                  <a:pt x="35153" y="84505"/>
                </a:lnTo>
                <a:lnTo>
                  <a:pt x="35153" y="76974"/>
                </a:lnTo>
                <a:lnTo>
                  <a:pt x="36920" y="70303"/>
                </a:lnTo>
                <a:lnTo>
                  <a:pt x="41765" y="65830"/>
                </a:lnTo>
                <a:lnTo>
                  <a:pt x="49003" y="63319"/>
                </a:lnTo>
                <a:lnTo>
                  <a:pt x="57950" y="62534"/>
                </a:lnTo>
                <a:lnTo>
                  <a:pt x="109025" y="62534"/>
                </a:lnTo>
                <a:lnTo>
                  <a:pt x="108991" y="45173"/>
                </a:lnTo>
                <a:lnTo>
                  <a:pt x="108741" y="43916"/>
                </a:lnTo>
                <a:lnTo>
                  <a:pt x="73850" y="43916"/>
                </a:lnTo>
                <a:lnTo>
                  <a:pt x="69037" y="43078"/>
                </a:lnTo>
                <a:lnTo>
                  <a:pt x="62344" y="42456"/>
                </a:lnTo>
                <a:close/>
              </a:path>
              <a:path w="111125" h="114300">
                <a:moveTo>
                  <a:pt x="109192" y="94335"/>
                </a:moveTo>
                <a:lnTo>
                  <a:pt x="75730" y="94335"/>
                </a:lnTo>
                <a:lnTo>
                  <a:pt x="75730" y="99987"/>
                </a:lnTo>
                <a:lnTo>
                  <a:pt x="76365" y="105638"/>
                </a:lnTo>
                <a:lnTo>
                  <a:pt x="76568" y="111493"/>
                </a:lnTo>
                <a:lnTo>
                  <a:pt x="111086" y="111493"/>
                </a:lnTo>
                <a:lnTo>
                  <a:pt x="110052" y="105056"/>
                </a:lnTo>
                <a:lnTo>
                  <a:pt x="109410" y="98621"/>
                </a:lnTo>
                <a:lnTo>
                  <a:pt x="109192" y="94335"/>
                </a:lnTo>
                <a:close/>
              </a:path>
              <a:path w="111125" h="114300">
                <a:moveTo>
                  <a:pt x="109025" y="62534"/>
                </a:moveTo>
                <a:lnTo>
                  <a:pt x="63601" y="62534"/>
                </a:lnTo>
                <a:lnTo>
                  <a:pt x="69037" y="62953"/>
                </a:lnTo>
                <a:lnTo>
                  <a:pt x="73850" y="63169"/>
                </a:lnTo>
                <a:lnTo>
                  <a:pt x="72223" y="72574"/>
                </a:lnTo>
                <a:lnTo>
                  <a:pt x="67576" y="80821"/>
                </a:lnTo>
                <a:lnTo>
                  <a:pt x="60263" y="86674"/>
                </a:lnTo>
                <a:lnTo>
                  <a:pt x="50634" y="88899"/>
                </a:lnTo>
                <a:lnTo>
                  <a:pt x="109076" y="88899"/>
                </a:lnTo>
                <a:lnTo>
                  <a:pt x="109025" y="62534"/>
                </a:lnTo>
                <a:close/>
              </a:path>
              <a:path w="111125" h="114300">
                <a:moveTo>
                  <a:pt x="104999" y="25095"/>
                </a:moveTo>
                <a:lnTo>
                  <a:pt x="48945" y="25095"/>
                </a:lnTo>
                <a:lnTo>
                  <a:pt x="58550" y="25948"/>
                </a:lnTo>
                <a:lnTo>
                  <a:pt x="66422" y="28938"/>
                </a:lnTo>
                <a:lnTo>
                  <a:pt x="71782" y="34712"/>
                </a:lnTo>
                <a:lnTo>
                  <a:pt x="73850" y="43916"/>
                </a:lnTo>
                <a:lnTo>
                  <a:pt x="108741" y="43916"/>
                </a:lnTo>
                <a:lnTo>
                  <a:pt x="104999" y="25095"/>
                </a:lnTo>
                <a:close/>
              </a:path>
              <a:path w="111125" h="114300">
                <a:moveTo>
                  <a:pt x="57111" y="0"/>
                </a:moveTo>
                <a:lnTo>
                  <a:pt x="45403" y="442"/>
                </a:lnTo>
                <a:lnTo>
                  <a:pt x="34342" y="1824"/>
                </a:lnTo>
                <a:lnTo>
                  <a:pt x="23788" y="4227"/>
                </a:lnTo>
                <a:lnTo>
                  <a:pt x="13601" y="7734"/>
                </a:lnTo>
                <a:lnTo>
                  <a:pt x="14236" y="33248"/>
                </a:lnTo>
                <a:lnTo>
                  <a:pt x="22365" y="29504"/>
                </a:lnTo>
                <a:lnTo>
                  <a:pt x="30967" y="26976"/>
                </a:lnTo>
                <a:lnTo>
                  <a:pt x="39880" y="25545"/>
                </a:lnTo>
                <a:lnTo>
                  <a:pt x="48945" y="25095"/>
                </a:lnTo>
                <a:lnTo>
                  <a:pt x="104999" y="25095"/>
                </a:lnTo>
                <a:lnTo>
                  <a:pt x="104798" y="24083"/>
                </a:lnTo>
                <a:lnTo>
                  <a:pt x="93486" y="10113"/>
                </a:lnTo>
                <a:lnTo>
                  <a:pt x="76957" y="2381"/>
                </a:lnTo>
                <a:lnTo>
                  <a:pt x="571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8576398" y="6587841"/>
            <a:ext cx="104798" cy="141076"/>
          </a:xfrm>
          <a:custGeom>
            <a:avLst/>
            <a:gdLst/>
            <a:ahLst/>
            <a:cxnLst/>
            <a:rect l="l" t="t" r="r" b="b"/>
            <a:pathLst>
              <a:path w="122554" h="155575">
                <a:moveTo>
                  <a:pt x="34734" y="2501"/>
                </a:moveTo>
                <a:lnTo>
                  <a:pt x="0" y="2501"/>
                </a:lnTo>
                <a:lnTo>
                  <a:pt x="0" y="155422"/>
                </a:lnTo>
                <a:lnTo>
                  <a:pt x="37655" y="155422"/>
                </a:lnTo>
                <a:lnTo>
                  <a:pt x="37655" y="96215"/>
                </a:lnTo>
                <a:lnTo>
                  <a:pt x="109829" y="96215"/>
                </a:lnTo>
                <a:lnTo>
                  <a:pt x="115443" y="85140"/>
                </a:lnTo>
                <a:lnTo>
                  <a:pt x="60667" y="85140"/>
                </a:lnTo>
                <a:lnTo>
                  <a:pt x="51778" y="83027"/>
                </a:lnTo>
                <a:lnTo>
                  <a:pt x="44456" y="77184"/>
                </a:lnTo>
                <a:lnTo>
                  <a:pt x="39486" y="68360"/>
                </a:lnTo>
                <a:lnTo>
                  <a:pt x="37655" y="57302"/>
                </a:lnTo>
                <a:lnTo>
                  <a:pt x="39309" y="45979"/>
                </a:lnTo>
                <a:lnTo>
                  <a:pt x="43984" y="36969"/>
                </a:lnTo>
                <a:lnTo>
                  <a:pt x="51248" y="31016"/>
                </a:lnTo>
                <a:lnTo>
                  <a:pt x="60667" y="28867"/>
                </a:lnTo>
                <a:lnTo>
                  <a:pt x="116062" y="28867"/>
                </a:lnTo>
                <a:lnTo>
                  <a:pt x="112663" y="22174"/>
                </a:lnTo>
                <a:lnTo>
                  <a:pt x="34734" y="22174"/>
                </a:lnTo>
                <a:lnTo>
                  <a:pt x="34734" y="2501"/>
                </a:lnTo>
                <a:close/>
              </a:path>
              <a:path w="122554" h="155575">
                <a:moveTo>
                  <a:pt x="109829" y="96215"/>
                </a:moveTo>
                <a:lnTo>
                  <a:pt x="38074" y="96215"/>
                </a:lnTo>
                <a:lnTo>
                  <a:pt x="44616" y="104469"/>
                </a:lnTo>
                <a:lnTo>
                  <a:pt x="53062" y="109972"/>
                </a:lnTo>
                <a:lnTo>
                  <a:pt x="62643" y="113042"/>
                </a:lnTo>
                <a:lnTo>
                  <a:pt x="72593" y="113995"/>
                </a:lnTo>
                <a:lnTo>
                  <a:pt x="94050" y="109308"/>
                </a:lnTo>
                <a:lnTo>
                  <a:pt x="109643" y="96581"/>
                </a:lnTo>
                <a:lnTo>
                  <a:pt x="109829" y="96215"/>
                </a:lnTo>
                <a:close/>
              </a:path>
              <a:path w="122554" h="155575">
                <a:moveTo>
                  <a:pt x="116062" y="28867"/>
                </a:moveTo>
                <a:lnTo>
                  <a:pt x="60667" y="28867"/>
                </a:lnTo>
                <a:lnTo>
                  <a:pt x="70412" y="31051"/>
                </a:lnTo>
                <a:lnTo>
                  <a:pt x="77562" y="36939"/>
                </a:lnTo>
                <a:lnTo>
                  <a:pt x="81963" y="45535"/>
                </a:lnTo>
                <a:lnTo>
                  <a:pt x="83464" y="55841"/>
                </a:lnTo>
                <a:lnTo>
                  <a:pt x="81902" y="67743"/>
                </a:lnTo>
                <a:lnTo>
                  <a:pt x="77400" y="77001"/>
                </a:lnTo>
                <a:lnTo>
                  <a:pt x="70230" y="83004"/>
                </a:lnTo>
                <a:lnTo>
                  <a:pt x="60667" y="85140"/>
                </a:lnTo>
                <a:lnTo>
                  <a:pt x="115443" y="85140"/>
                </a:lnTo>
                <a:lnTo>
                  <a:pt x="119157" y="77813"/>
                </a:lnTo>
                <a:lnTo>
                  <a:pt x="122377" y="55003"/>
                </a:lnTo>
                <a:lnTo>
                  <a:pt x="119324" y="35291"/>
                </a:lnTo>
                <a:lnTo>
                  <a:pt x="116062" y="28867"/>
                </a:lnTo>
                <a:close/>
              </a:path>
              <a:path w="122554" h="155575">
                <a:moveTo>
                  <a:pt x="75730" y="0"/>
                </a:moveTo>
                <a:lnTo>
                  <a:pt x="63208" y="1316"/>
                </a:lnTo>
                <a:lnTo>
                  <a:pt x="51827" y="5357"/>
                </a:lnTo>
                <a:lnTo>
                  <a:pt x="42252" y="12264"/>
                </a:lnTo>
                <a:lnTo>
                  <a:pt x="35153" y="22174"/>
                </a:lnTo>
                <a:lnTo>
                  <a:pt x="112663" y="22174"/>
                </a:lnTo>
                <a:lnTo>
                  <a:pt x="110350" y="17619"/>
                </a:lnTo>
                <a:lnTo>
                  <a:pt x="95727" y="4888"/>
                </a:lnTo>
                <a:lnTo>
                  <a:pt x="757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7862297" y="6307913"/>
            <a:ext cx="228057" cy="367948"/>
          </a:xfrm>
          <a:custGeom>
            <a:avLst/>
            <a:gdLst/>
            <a:ahLst/>
            <a:cxnLst/>
            <a:rect l="l" t="t" r="r" b="b"/>
            <a:pathLst>
              <a:path w="266700" h="405765">
                <a:moveTo>
                  <a:pt x="258051" y="0"/>
                </a:moveTo>
                <a:lnTo>
                  <a:pt x="253187" y="1079"/>
                </a:lnTo>
                <a:lnTo>
                  <a:pt x="0" y="396989"/>
                </a:lnTo>
                <a:lnTo>
                  <a:pt x="1079" y="401866"/>
                </a:lnTo>
                <a:lnTo>
                  <a:pt x="6057" y="405041"/>
                </a:lnTo>
                <a:lnTo>
                  <a:pt x="7531" y="405447"/>
                </a:lnTo>
                <a:lnTo>
                  <a:pt x="11582" y="405447"/>
                </a:lnTo>
                <a:lnTo>
                  <a:pt x="14122" y="404164"/>
                </a:lnTo>
                <a:lnTo>
                  <a:pt x="266458" y="9563"/>
                </a:lnTo>
                <a:lnTo>
                  <a:pt x="265391" y="4699"/>
                </a:lnTo>
                <a:lnTo>
                  <a:pt x="258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7844032" y="6282037"/>
            <a:ext cx="225342" cy="114012"/>
          </a:xfrm>
          <a:custGeom>
            <a:avLst/>
            <a:gdLst/>
            <a:ahLst/>
            <a:cxnLst/>
            <a:rect l="l" t="t" r="r" b="b"/>
            <a:pathLst>
              <a:path w="263525" h="125729">
                <a:moveTo>
                  <a:pt x="255117" y="0"/>
                </a:moveTo>
                <a:lnTo>
                  <a:pt x="1790" y="112102"/>
                </a:lnTo>
                <a:lnTo>
                  <a:pt x="0" y="116751"/>
                </a:lnTo>
                <a:lnTo>
                  <a:pt x="3060" y="123672"/>
                </a:lnTo>
                <a:lnTo>
                  <a:pt x="5943" y="125425"/>
                </a:lnTo>
                <a:lnTo>
                  <a:pt x="10033" y="125425"/>
                </a:lnTo>
                <a:lnTo>
                  <a:pt x="11112" y="125209"/>
                </a:lnTo>
                <a:lnTo>
                  <a:pt x="261493" y="14414"/>
                </a:lnTo>
                <a:lnTo>
                  <a:pt x="263296" y="9766"/>
                </a:lnTo>
                <a:lnTo>
                  <a:pt x="259778" y="1803"/>
                </a:lnTo>
                <a:lnTo>
                  <a:pt x="2551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7772085" y="6202603"/>
            <a:ext cx="292673" cy="61613"/>
          </a:xfrm>
          <a:custGeom>
            <a:avLst/>
            <a:gdLst/>
            <a:ahLst/>
            <a:cxnLst/>
            <a:rect l="l" t="t" r="r" b="b"/>
            <a:pathLst>
              <a:path w="342265" h="67945">
                <a:moveTo>
                  <a:pt x="5384" y="0"/>
                </a:moveTo>
                <a:lnTo>
                  <a:pt x="1358" y="2921"/>
                </a:lnTo>
                <a:lnTo>
                  <a:pt x="0" y="11518"/>
                </a:lnTo>
                <a:lnTo>
                  <a:pt x="2933" y="15557"/>
                </a:lnTo>
                <a:lnTo>
                  <a:pt x="332422" y="67741"/>
                </a:lnTo>
                <a:lnTo>
                  <a:pt x="333667" y="67843"/>
                </a:lnTo>
                <a:lnTo>
                  <a:pt x="337477" y="67843"/>
                </a:lnTo>
                <a:lnTo>
                  <a:pt x="340829" y="65074"/>
                </a:lnTo>
                <a:lnTo>
                  <a:pt x="342125" y="56896"/>
                </a:lnTo>
                <a:lnTo>
                  <a:pt x="339191" y="52857"/>
                </a:lnTo>
                <a:lnTo>
                  <a:pt x="53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7929108" y="6096523"/>
            <a:ext cx="149323" cy="138196"/>
          </a:xfrm>
          <a:custGeom>
            <a:avLst/>
            <a:gdLst/>
            <a:ahLst/>
            <a:cxnLst/>
            <a:rect l="l" t="t" r="r" b="b"/>
            <a:pathLst>
              <a:path w="174625" h="152400">
                <a:moveTo>
                  <a:pt x="10680" y="0"/>
                </a:moveTo>
                <a:lnTo>
                  <a:pt x="5702" y="355"/>
                </a:lnTo>
                <a:lnTo>
                  <a:pt x="0" y="6934"/>
                </a:lnTo>
                <a:lnTo>
                  <a:pt x="355" y="11912"/>
                </a:lnTo>
                <a:lnTo>
                  <a:pt x="161531" y="151663"/>
                </a:lnTo>
                <a:lnTo>
                  <a:pt x="163372" y="152298"/>
                </a:lnTo>
                <a:lnTo>
                  <a:pt x="167411" y="152298"/>
                </a:lnTo>
                <a:lnTo>
                  <a:pt x="169595" y="151371"/>
                </a:lnTo>
                <a:lnTo>
                  <a:pt x="174015" y="146291"/>
                </a:lnTo>
                <a:lnTo>
                  <a:pt x="173659" y="141312"/>
                </a:lnTo>
                <a:lnTo>
                  <a:pt x="10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8023556" y="5945652"/>
            <a:ext cx="81992" cy="271211"/>
          </a:xfrm>
          <a:custGeom>
            <a:avLst/>
            <a:gdLst/>
            <a:ahLst/>
            <a:cxnLst/>
            <a:rect l="l" t="t" r="r" b="b"/>
            <a:pathLst>
              <a:path w="95884" h="299084">
                <a:moveTo>
                  <a:pt x="10858" y="0"/>
                </a:moveTo>
                <a:lnTo>
                  <a:pt x="2451" y="2336"/>
                </a:lnTo>
                <a:lnTo>
                  <a:pt x="0" y="6667"/>
                </a:lnTo>
                <a:lnTo>
                  <a:pt x="80022" y="296240"/>
                </a:lnTo>
                <a:lnTo>
                  <a:pt x="83197" y="298526"/>
                </a:lnTo>
                <a:lnTo>
                  <a:pt x="86652" y="298526"/>
                </a:lnTo>
                <a:lnTo>
                  <a:pt x="88049" y="298437"/>
                </a:lnTo>
                <a:lnTo>
                  <a:pt x="92951" y="297078"/>
                </a:lnTo>
                <a:lnTo>
                  <a:pt x="95415" y="292734"/>
                </a:lnTo>
                <a:lnTo>
                  <a:pt x="15189" y="2476"/>
                </a:lnTo>
                <a:lnTo>
                  <a:pt x="10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8121295" y="5916140"/>
            <a:ext cx="97739" cy="301153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103225" y="0"/>
                </a:moveTo>
                <a:lnTo>
                  <a:pt x="98818" y="2336"/>
                </a:lnTo>
                <a:lnTo>
                  <a:pt x="0" y="325539"/>
                </a:lnTo>
                <a:lnTo>
                  <a:pt x="2349" y="329945"/>
                </a:lnTo>
                <a:lnTo>
                  <a:pt x="7277" y="331444"/>
                </a:lnTo>
                <a:lnTo>
                  <a:pt x="8813" y="331558"/>
                </a:lnTo>
                <a:lnTo>
                  <a:pt x="12191" y="331558"/>
                </a:lnTo>
                <a:lnTo>
                  <a:pt x="15303" y="329374"/>
                </a:lnTo>
                <a:lnTo>
                  <a:pt x="113880" y="6946"/>
                </a:lnTo>
                <a:lnTo>
                  <a:pt x="111544" y="2539"/>
                </a:lnTo>
                <a:lnTo>
                  <a:pt x="103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8147422" y="6064065"/>
            <a:ext cx="187876" cy="171018"/>
          </a:xfrm>
          <a:custGeom>
            <a:avLst/>
            <a:gdLst/>
            <a:ahLst/>
            <a:cxnLst/>
            <a:rect l="l" t="t" r="r" b="b"/>
            <a:pathLst>
              <a:path w="219709" h="188595">
                <a:moveTo>
                  <a:pt x="208622" y="0"/>
                </a:moveTo>
                <a:lnTo>
                  <a:pt x="393" y="177457"/>
                </a:lnTo>
                <a:lnTo>
                  <a:pt x="0" y="182435"/>
                </a:lnTo>
                <a:lnTo>
                  <a:pt x="4381" y="187578"/>
                </a:lnTo>
                <a:lnTo>
                  <a:pt x="6591" y="188518"/>
                </a:lnTo>
                <a:lnTo>
                  <a:pt x="10629" y="188518"/>
                </a:lnTo>
                <a:lnTo>
                  <a:pt x="12446" y="187896"/>
                </a:lnTo>
                <a:lnTo>
                  <a:pt x="218833" y="12001"/>
                </a:lnTo>
                <a:lnTo>
                  <a:pt x="219240" y="7023"/>
                </a:lnTo>
                <a:lnTo>
                  <a:pt x="213588" y="393"/>
                </a:lnTo>
                <a:lnTo>
                  <a:pt x="2086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8160575" y="6231946"/>
            <a:ext cx="140635" cy="33397"/>
          </a:xfrm>
          <a:custGeom>
            <a:avLst/>
            <a:gdLst/>
            <a:ahLst/>
            <a:cxnLst/>
            <a:rect l="l" t="t" r="r" b="b"/>
            <a:pathLst>
              <a:path w="164465" h="36829">
                <a:moveTo>
                  <a:pt x="158686" y="0"/>
                </a:moveTo>
                <a:lnTo>
                  <a:pt x="3009" y="21628"/>
                </a:lnTo>
                <a:lnTo>
                  <a:pt x="0" y="25615"/>
                </a:lnTo>
                <a:lnTo>
                  <a:pt x="1142" y="33858"/>
                </a:lnTo>
                <a:lnTo>
                  <a:pt x="4521" y="36715"/>
                </a:lnTo>
                <a:lnTo>
                  <a:pt x="8394" y="36715"/>
                </a:lnTo>
                <a:lnTo>
                  <a:pt x="9486" y="36639"/>
                </a:lnTo>
                <a:lnTo>
                  <a:pt x="160896" y="15595"/>
                </a:lnTo>
                <a:lnTo>
                  <a:pt x="163906" y="11620"/>
                </a:lnTo>
                <a:lnTo>
                  <a:pt x="162699" y="2997"/>
                </a:lnTo>
                <a:lnTo>
                  <a:pt x="1586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8155470" y="6282940"/>
            <a:ext cx="259008" cy="134742"/>
          </a:xfrm>
          <a:custGeom>
            <a:avLst/>
            <a:gdLst/>
            <a:ahLst/>
            <a:cxnLst/>
            <a:rect l="l" t="t" r="r" b="b"/>
            <a:pathLst>
              <a:path w="302895" h="148590">
                <a:moveTo>
                  <a:pt x="8343" y="0"/>
                </a:moveTo>
                <a:lnTo>
                  <a:pt x="3657" y="1714"/>
                </a:lnTo>
                <a:lnTo>
                  <a:pt x="0" y="9613"/>
                </a:lnTo>
                <a:lnTo>
                  <a:pt x="1727" y="14287"/>
                </a:lnTo>
                <a:lnTo>
                  <a:pt x="291261" y="148234"/>
                </a:lnTo>
                <a:lnTo>
                  <a:pt x="292392" y="148475"/>
                </a:lnTo>
                <a:lnTo>
                  <a:pt x="296468" y="148475"/>
                </a:lnTo>
                <a:lnTo>
                  <a:pt x="299326" y="146773"/>
                </a:lnTo>
                <a:lnTo>
                  <a:pt x="302475" y="139954"/>
                </a:lnTo>
                <a:lnTo>
                  <a:pt x="300761" y="135267"/>
                </a:lnTo>
                <a:lnTo>
                  <a:pt x="8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8112525" y="6318246"/>
            <a:ext cx="0" cy="199233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392"/>
                </a:lnTo>
              </a:path>
            </a:pathLst>
          </a:custGeom>
          <a:ln w="157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8134228" y="6308349"/>
            <a:ext cx="84707" cy="134166"/>
          </a:xfrm>
          <a:custGeom>
            <a:avLst/>
            <a:gdLst/>
            <a:ahLst/>
            <a:cxnLst/>
            <a:rect l="l" t="t" r="r" b="b"/>
            <a:pathLst>
              <a:path w="99059" h="147954">
                <a:moveTo>
                  <a:pt x="8534" y="0"/>
                </a:moveTo>
                <a:lnTo>
                  <a:pt x="1142" y="4584"/>
                </a:lnTo>
                <a:lnTo>
                  <a:pt x="0" y="9448"/>
                </a:lnTo>
                <a:lnTo>
                  <a:pt x="84747" y="146062"/>
                </a:lnTo>
                <a:lnTo>
                  <a:pt x="87312" y="147383"/>
                </a:lnTo>
                <a:lnTo>
                  <a:pt x="91376" y="147383"/>
                </a:lnTo>
                <a:lnTo>
                  <a:pt x="92811" y="147002"/>
                </a:lnTo>
                <a:lnTo>
                  <a:pt x="97802" y="143903"/>
                </a:lnTo>
                <a:lnTo>
                  <a:pt x="98932" y="139052"/>
                </a:lnTo>
                <a:lnTo>
                  <a:pt x="13398" y="1142"/>
                </a:lnTo>
                <a:lnTo>
                  <a:pt x="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8090724" y="6486932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8189353" y="6411738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8384647" y="6387316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8271748" y="6216443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8305554" y="6048953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8189353" y="5901012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8009242" y="5930488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7914838" y="6081397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7757523" y="6187159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7829893" y="6365512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7848180" y="6645313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461758" y="5935130"/>
            <a:ext cx="6839537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002" y="0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0899" y="1906835"/>
            <a:ext cx="8242203" cy="569387"/>
          </a:xfrm>
        </p:spPr>
        <p:txBody>
          <a:bodyPr lIns="0" tIns="0" rIns="0" bIns="0"/>
          <a:lstStyle>
            <a:lvl1pPr>
              <a:defRPr sz="3700" b="1" i="0">
                <a:solidFill>
                  <a:srgbClr val="00508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1132" marR="4453">
              <a:lnSpc>
                <a:spcPts val="877"/>
              </a:lnSpc>
              <a:spcBef>
                <a:spcPts val="4"/>
              </a:spcBef>
            </a:pPr>
            <a:r>
              <a:rPr lang="it-IT" spc="4" smtClean="0">
                <a:solidFill>
                  <a:srgbClr val="FFFFFF"/>
                </a:solidFill>
              </a:rPr>
              <a:t>Progetto cofinanziato  </a:t>
            </a:r>
            <a:r>
              <a:rPr lang="it-IT" spc="-4" smtClean="0">
                <a:solidFill>
                  <a:srgbClr val="FFFFFF"/>
                </a:solidFill>
              </a:rPr>
              <a:t>sul </a:t>
            </a:r>
            <a:r>
              <a:rPr lang="it-IT" spc="-9" smtClean="0">
                <a:solidFill>
                  <a:srgbClr val="FFFFFF"/>
                </a:solidFill>
              </a:rPr>
              <a:t>bando</a:t>
            </a:r>
            <a:r>
              <a:rPr lang="it-IT" spc="-75" smtClean="0">
                <a:solidFill>
                  <a:srgbClr val="FFFFFF"/>
                </a:solidFill>
              </a:rPr>
              <a:t> </a:t>
            </a:r>
            <a:r>
              <a:rPr lang="it-IT" spc="4" smtClean="0">
                <a:solidFill>
                  <a:srgbClr val="FFFFFF"/>
                </a:solidFill>
              </a:rPr>
              <a:t>I1b12_cluster</a:t>
            </a:r>
            <a:endParaRPr lang="it-IT" spc="4" dirty="0">
              <a:solidFill>
                <a:srgbClr val="FFFFFF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7/12/2016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58068">
              <a:lnSpc>
                <a:spcPts val="1828"/>
              </a:lnSpc>
            </a:pPr>
            <a:fld id="{81D60167-4931-47E6-BA6A-407CBD079E47}" type="slidenum">
              <a:rPr lang="it-IT" spc="44" smtClean="0">
                <a:solidFill>
                  <a:srgbClr val="FFFFFF"/>
                </a:solidFill>
              </a:rPr>
              <a:pPr marL="158068">
                <a:lnSpc>
                  <a:spcPts val="1828"/>
                </a:lnSpc>
              </a:pPr>
              <a:t>‹N›</a:t>
            </a:fld>
            <a:endParaRPr lang="it-IT" spc="44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599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1132" marR="4453">
              <a:lnSpc>
                <a:spcPts val="877"/>
              </a:lnSpc>
              <a:spcBef>
                <a:spcPts val="4"/>
              </a:spcBef>
            </a:pPr>
            <a:r>
              <a:rPr lang="it-IT" spc="4" smtClean="0">
                <a:solidFill>
                  <a:srgbClr val="FFFFFF"/>
                </a:solidFill>
              </a:rPr>
              <a:t>Progetto cofinanziato  </a:t>
            </a:r>
            <a:r>
              <a:rPr lang="it-IT" spc="-4" smtClean="0">
                <a:solidFill>
                  <a:srgbClr val="FFFFFF"/>
                </a:solidFill>
              </a:rPr>
              <a:t>sul </a:t>
            </a:r>
            <a:r>
              <a:rPr lang="it-IT" spc="-9" smtClean="0">
                <a:solidFill>
                  <a:srgbClr val="FFFFFF"/>
                </a:solidFill>
              </a:rPr>
              <a:t>bando</a:t>
            </a:r>
            <a:r>
              <a:rPr lang="it-IT" spc="-75" smtClean="0">
                <a:solidFill>
                  <a:srgbClr val="FFFFFF"/>
                </a:solidFill>
              </a:rPr>
              <a:t> </a:t>
            </a:r>
            <a:r>
              <a:rPr lang="it-IT" spc="4" smtClean="0">
                <a:solidFill>
                  <a:srgbClr val="FFFFFF"/>
                </a:solidFill>
              </a:rPr>
              <a:t>I1b12_cluster</a:t>
            </a:r>
            <a:endParaRPr lang="it-IT" spc="4" dirty="0">
              <a:solidFill>
                <a:srgbClr val="FFFFFF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7/12/2016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58068">
              <a:lnSpc>
                <a:spcPts val="1828"/>
              </a:lnSpc>
            </a:pPr>
            <a:fld id="{81D60167-4931-47E6-BA6A-407CBD079E47}" type="slidenum">
              <a:rPr lang="it-IT" spc="44" smtClean="0">
                <a:solidFill>
                  <a:srgbClr val="FFFFFF"/>
                </a:solidFill>
              </a:rPr>
              <a:pPr marL="158068">
                <a:lnSpc>
                  <a:spcPts val="1828"/>
                </a:lnSpc>
              </a:pPr>
              <a:t>‹N›</a:t>
            </a:fld>
            <a:endParaRPr lang="it-IT" spc="44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01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14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071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86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682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13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58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64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16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362B6-F681-4C7E-9A26-0BBD45833A54}" type="datetimeFigureOut">
              <a:rPr lang="it-IT" smtClean="0"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F16A4-8378-4618-B59E-A4D378D9E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685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112520" y="6587840"/>
            <a:ext cx="159097" cy="101344"/>
          </a:xfrm>
          <a:custGeom>
            <a:avLst/>
            <a:gdLst/>
            <a:ahLst/>
            <a:cxnLst/>
            <a:rect l="l" t="t" r="r" b="b"/>
            <a:pathLst>
              <a:path w="186054" h="111759">
                <a:moveTo>
                  <a:pt x="34315" y="2501"/>
                </a:moveTo>
                <a:lnTo>
                  <a:pt x="0" y="2501"/>
                </a:lnTo>
                <a:lnTo>
                  <a:pt x="0" y="111493"/>
                </a:lnTo>
                <a:lnTo>
                  <a:pt x="37668" y="111493"/>
                </a:lnTo>
                <a:lnTo>
                  <a:pt x="37668" y="65468"/>
                </a:lnTo>
                <a:lnTo>
                  <a:pt x="39117" y="50255"/>
                </a:lnTo>
                <a:lnTo>
                  <a:pt x="43310" y="39631"/>
                </a:lnTo>
                <a:lnTo>
                  <a:pt x="50012" y="33401"/>
                </a:lnTo>
                <a:lnTo>
                  <a:pt x="58991" y="31368"/>
                </a:lnTo>
                <a:lnTo>
                  <a:pt x="184478" y="31368"/>
                </a:lnTo>
                <a:lnTo>
                  <a:pt x="184161" y="27437"/>
                </a:lnTo>
                <a:lnTo>
                  <a:pt x="182241" y="22580"/>
                </a:lnTo>
                <a:lnTo>
                  <a:pt x="34315" y="22580"/>
                </a:lnTo>
                <a:lnTo>
                  <a:pt x="34315" y="2501"/>
                </a:lnTo>
                <a:close/>
              </a:path>
              <a:path w="186054" h="111759">
                <a:moveTo>
                  <a:pt x="133057" y="31368"/>
                </a:moveTo>
                <a:lnTo>
                  <a:pt x="58991" y="31368"/>
                </a:lnTo>
                <a:lnTo>
                  <a:pt x="65845" y="33000"/>
                </a:lnTo>
                <a:lnTo>
                  <a:pt x="70523" y="37515"/>
                </a:lnTo>
                <a:lnTo>
                  <a:pt x="73200" y="44345"/>
                </a:lnTo>
                <a:lnTo>
                  <a:pt x="74053" y="52920"/>
                </a:lnTo>
                <a:lnTo>
                  <a:pt x="74053" y="111493"/>
                </a:lnTo>
                <a:lnTo>
                  <a:pt x="111709" y="111493"/>
                </a:lnTo>
                <a:lnTo>
                  <a:pt x="111709" y="65468"/>
                </a:lnTo>
                <a:lnTo>
                  <a:pt x="113160" y="50255"/>
                </a:lnTo>
                <a:lnTo>
                  <a:pt x="117359" y="39631"/>
                </a:lnTo>
                <a:lnTo>
                  <a:pt x="124069" y="33401"/>
                </a:lnTo>
                <a:lnTo>
                  <a:pt x="133057" y="31368"/>
                </a:lnTo>
                <a:close/>
              </a:path>
              <a:path w="186054" h="111759">
                <a:moveTo>
                  <a:pt x="184478" y="31368"/>
                </a:moveTo>
                <a:lnTo>
                  <a:pt x="133057" y="31368"/>
                </a:lnTo>
                <a:lnTo>
                  <a:pt x="139909" y="33000"/>
                </a:lnTo>
                <a:lnTo>
                  <a:pt x="144583" y="37515"/>
                </a:lnTo>
                <a:lnTo>
                  <a:pt x="147256" y="44345"/>
                </a:lnTo>
                <a:lnTo>
                  <a:pt x="148107" y="52920"/>
                </a:lnTo>
                <a:lnTo>
                  <a:pt x="148107" y="111493"/>
                </a:lnTo>
                <a:lnTo>
                  <a:pt x="185762" y="111493"/>
                </a:lnTo>
                <a:lnTo>
                  <a:pt x="185762" y="47269"/>
                </a:lnTo>
                <a:lnTo>
                  <a:pt x="184478" y="31368"/>
                </a:lnTo>
                <a:close/>
              </a:path>
              <a:path w="186054" h="111759">
                <a:moveTo>
                  <a:pt x="74472" y="0"/>
                </a:moveTo>
                <a:lnTo>
                  <a:pt x="62089" y="1322"/>
                </a:lnTo>
                <a:lnTo>
                  <a:pt x="50996" y="5408"/>
                </a:lnTo>
                <a:lnTo>
                  <a:pt x="41704" y="12435"/>
                </a:lnTo>
                <a:lnTo>
                  <a:pt x="34721" y="22580"/>
                </a:lnTo>
                <a:lnTo>
                  <a:pt x="182241" y="22580"/>
                </a:lnTo>
                <a:lnTo>
                  <a:pt x="181578" y="20904"/>
                </a:lnTo>
                <a:lnTo>
                  <a:pt x="108572" y="20904"/>
                </a:lnTo>
                <a:lnTo>
                  <a:pt x="102951" y="11642"/>
                </a:lnTo>
                <a:lnTo>
                  <a:pt x="95132" y="5122"/>
                </a:lnTo>
                <a:lnTo>
                  <a:pt x="85508" y="1267"/>
                </a:lnTo>
                <a:lnTo>
                  <a:pt x="74472" y="0"/>
                </a:lnTo>
                <a:close/>
              </a:path>
              <a:path w="186054" h="111759">
                <a:moveTo>
                  <a:pt x="147269" y="0"/>
                </a:moveTo>
                <a:lnTo>
                  <a:pt x="135927" y="1208"/>
                </a:lnTo>
                <a:lnTo>
                  <a:pt x="125410" y="4965"/>
                </a:lnTo>
                <a:lnTo>
                  <a:pt x="116149" y="11465"/>
                </a:lnTo>
                <a:lnTo>
                  <a:pt x="108572" y="20904"/>
                </a:lnTo>
                <a:lnTo>
                  <a:pt x="181578" y="20904"/>
                </a:lnTo>
                <a:lnTo>
                  <a:pt x="178284" y="12571"/>
                </a:lnTo>
                <a:lnTo>
                  <a:pt x="166522" y="3237"/>
                </a:lnTo>
                <a:lnTo>
                  <a:pt x="147269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8283193" y="6587838"/>
            <a:ext cx="97195" cy="103647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8369" y="0"/>
                </a:moveTo>
                <a:lnTo>
                  <a:pt x="34949" y="3828"/>
                </a:lnTo>
                <a:lnTo>
                  <a:pt x="16473" y="14949"/>
                </a:lnTo>
                <a:lnTo>
                  <a:pt x="4353" y="32816"/>
                </a:lnTo>
                <a:lnTo>
                  <a:pt x="0" y="56883"/>
                </a:lnTo>
                <a:lnTo>
                  <a:pt x="4844" y="80993"/>
                </a:lnTo>
                <a:lnTo>
                  <a:pt x="18200" y="98942"/>
                </a:lnTo>
                <a:lnTo>
                  <a:pt x="38303" y="110143"/>
                </a:lnTo>
                <a:lnTo>
                  <a:pt x="63385" y="114007"/>
                </a:lnTo>
                <a:lnTo>
                  <a:pt x="73832" y="113605"/>
                </a:lnTo>
                <a:lnTo>
                  <a:pt x="84069" y="112358"/>
                </a:lnTo>
                <a:lnTo>
                  <a:pt x="93955" y="110209"/>
                </a:lnTo>
                <a:lnTo>
                  <a:pt x="103352" y="107099"/>
                </a:lnTo>
                <a:lnTo>
                  <a:pt x="103352" y="88900"/>
                </a:lnTo>
                <a:lnTo>
                  <a:pt x="70078" y="88900"/>
                </a:lnTo>
                <a:lnTo>
                  <a:pt x="57603" y="87749"/>
                </a:lnTo>
                <a:lnTo>
                  <a:pt x="47956" y="84089"/>
                </a:lnTo>
                <a:lnTo>
                  <a:pt x="41369" y="77605"/>
                </a:lnTo>
                <a:lnTo>
                  <a:pt x="38074" y="67983"/>
                </a:lnTo>
                <a:lnTo>
                  <a:pt x="113385" y="67983"/>
                </a:lnTo>
                <a:lnTo>
                  <a:pt x="113385" y="61074"/>
                </a:lnTo>
                <a:lnTo>
                  <a:pt x="111570" y="46634"/>
                </a:lnTo>
                <a:lnTo>
                  <a:pt x="37655" y="46634"/>
                </a:lnTo>
                <a:lnTo>
                  <a:pt x="39370" y="37778"/>
                </a:lnTo>
                <a:lnTo>
                  <a:pt x="43332" y="30530"/>
                </a:lnTo>
                <a:lnTo>
                  <a:pt x="49685" y="25635"/>
                </a:lnTo>
                <a:lnTo>
                  <a:pt x="58572" y="23837"/>
                </a:lnTo>
                <a:lnTo>
                  <a:pt x="103666" y="23837"/>
                </a:lnTo>
                <a:lnTo>
                  <a:pt x="101017" y="18378"/>
                </a:lnTo>
                <a:lnTo>
                  <a:pt x="83997" y="4983"/>
                </a:lnTo>
                <a:lnTo>
                  <a:pt x="58369" y="0"/>
                </a:lnTo>
                <a:close/>
              </a:path>
              <a:path w="113665" h="114300">
                <a:moveTo>
                  <a:pt x="103352" y="80530"/>
                </a:moveTo>
                <a:lnTo>
                  <a:pt x="94826" y="84399"/>
                </a:lnTo>
                <a:lnTo>
                  <a:pt x="86320" y="86991"/>
                </a:lnTo>
                <a:lnTo>
                  <a:pt x="78011" y="88445"/>
                </a:lnTo>
                <a:lnTo>
                  <a:pt x="70078" y="88900"/>
                </a:lnTo>
                <a:lnTo>
                  <a:pt x="103352" y="88900"/>
                </a:lnTo>
                <a:lnTo>
                  <a:pt x="103352" y="80530"/>
                </a:lnTo>
                <a:close/>
              </a:path>
              <a:path w="113665" h="114300">
                <a:moveTo>
                  <a:pt x="103666" y="23837"/>
                </a:moveTo>
                <a:lnTo>
                  <a:pt x="58572" y="23837"/>
                </a:lnTo>
                <a:lnTo>
                  <a:pt x="68195" y="25635"/>
                </a:lnTo>
                <a:lnTo>
                  <a:pt x="74679" y="30530"/>
                </a:lnTo>
                <a:lnTo>
                  <a:pt x="78339" y="37778"/>
                </a:lnTo>
                <a:lnTo>
                  <a:pt x="79489" y="46634"/>
                </a:lnTo>
                <a:lnTo>
                  <a:pt x="111570" y="46634"/>
                </a:lnTo>
                <a:lnTo>
                  <a:pt x="110466" y="37852"/>
                </a:lnTo>
                <a:lnTo>
                  <a:pt x="103666" y="23837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8385157" y="6587840"/>
            <a:ext cx="78191" cy="103647"/>
          </a:xfrm>
          <a:custGeom>
            <a:avLst/>
            <a:gdLst/>
            <a:ahLst/>
            <a:cxnLst/>
            <a:rect l="l" t="t" r="r" b="b"/>
            <a:pathLst>
              <a:path w="91440" h="114300">
                <a:moveTo>
                  <a:pt x="2933" y="81368"/>
                </a:moveTo>
                <a:lnTo>
                  <a:pt x="28613" y="113690"/>
                </a:lnTo>
                <a:lnTo>
                  <a:pt x="40385" y="114007"/>
                </a:lnTo>
                <a:lnTo>
                  <a:pt x="58737" y="112408"/>
                </a:lnTo>
                <a:lnTo>
                  <a:pt x="75052" y="106708"/>
                </a:lnTo>
                <a:lnTo>
                  <a:pt x="86740" y="95555"/>
                </a:lnTo>
                <a:lnTo>
                  <a:pt x="88397" y="88899"/>
                </a:lnTo>
                <a:lnTo>
                  <a:pt x="38290" y="88899"/>
                </a:lnTo>
                <a:lnTo>
                  <a:pt x="28263" y="88253"/>
                </a:lnTo>
                <a:lnTo>
                  <a:pt x="18807" y="86548"/>
                </a:lnTo>
                <a:lnTo>
                  <a:pt x="10253" y="84136"/>
                </a:lnTo>
                <a:lnTo>
                  <a:pt x="2933" y="81368"/>
                </a:lnTo>
                <a:close/>
              </a:path>
              <a:path w="91440" h="114300">
                <a:moveTo>
                  <a:pt x="46443" y="0"/>
                </a:moveTo>
                <a:lnTo>
                  <a:pt x="30009" y="1991"/>
                </a:lnTo>
                <a:lnTo>
                  <a:pt x="15063" y="8256"/>
                </a:lnTo>
                <a:lnTo>
                  <a:pt x="4197" y="19229"/>
                </a:lnTo>
                <a:lnTo>
                  <a:pt x="0" y="35344"/>
                </a:lnTo>
                <a:lnTo>
                  <a:pt x="8368" y="56342"/>
                </a:lnTo>
                <a:lnTo>
                  <a:pt x="26777" y="65571"/>
                </a:lnTo>
                <a:lnTo>
                  <a:pt x="45187" y="70878"/>
                </a:lnTo>
                <a:lnTo>
                  <a:pt x="53555" y="80111"/>
                </a:lnTo>
                <a:lnTo>
                  <a:pt x="53555" y="87642"/>
                </a:lnTo>
                <a:lnTo>
                  <a:pt x="46024" y="88899"/>
                </a:lnTo>
                <a:lnTo>
                  <a:pt x="88397" y="88899"/>
                </a:lnTo>
                <a:lnTo>
                  <a:pt x="91211" y="77596"/>
                </a:lnTo>
                <a:lnTo>
                  <a:pt x="82450" y="55480"/>
                </a:lnTo>
                <a:lnTo>
                  <a:pt x="63176" y="45934"/>
                </a:lnTo>
                <a:lnTo>
                  <a:pt x="43901" y="40976"/>
                </a:lnTo>
                <a:lnTo>
                  <a:pt x="35140" y="32626"/>
                </a:lnTo>
                <a:lnTo>
                  <a:pt x="35140" y="26555"/>
                </a:lnTo>
                <a:lnTo>
                  <a:pt x="44348" y="25095"/>
                </a:lnTo>
                <a:lnTo>
                  <a:pt x="82622" y="25095"/>
                </a:lnTo>
                <a:lnTo>
                  <a:pt x="84734" y="6273"/>
                </a:lnTo>
                <a:lnTo>
                  <a:pt x="75454" y="3262"/>
                </a:lnTo>
                <a:lnTo>
                  <a:pt x="65903" y="1331"/>
                </a:lnTo>
                <a:lnTo>
                  <a:pt x="56195" y="303"/>
                </a:lnTo>
                <a:lnTo>
                  <a:pt x="46443" y="0"/>
                </a:lnTo>
                <a:close/>
              </a:path>
              <a:path w="91440" h="114300">
                <a:moveTo>
                  <a:pt x="82622" y="25095"/>
                </a:moveTo>
                <a:lnTo>
                  <a:pt x="52514" y="25095"/>
                </a:lnTo>
                <a:lnTo>
                  <a:pt x="59937" y="25563"/>
                </a:lnTo>
                <a:lnTo>
                  <a:pt x="67700" y="26954"/>
                </a:lnTo>
                <a:lnTo>
                  <a:pt x="75192" y="29247"/>
                </a:lnTo>
                <a:lnTo>
                  <a:pt x="81800" y="32423"/>
                </a:lnTo>
                <a:lnTo>
                  <a:pt x="82622" y="25095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8470667" y="6587841"/>
            <a:ext cx="95024" cy="103647"/>
          </a:xfrm>
          <a:custGeom>
            <a:avLst/>
            <a:gdLst/>
            <a:ahLst/>
            <a:cxnLst/>
            <a:rect l="l" t="t" r="r" b="b"/>
            <a:pathLst>
              <a:path w="111125" h="114300">
                <a:moveTo>
                  <a:pt x="62344" y="42456"/>
                </a:moveTo>
                <a:lnTo>
                  <a:pt x="56286" y="42456"/>
                </a:lnTo>
                <a:lnTo>
                  <a:pt x="39015" y="43596"/>
                </a:lnTo>
                <a:lnTo>
                  <a:pt x="20608" y="48601"/>
                </a:lnTo>
                <a:lnTo>
                  <a:pt x="5969" y="59842"/>
                </a:lnTo>
                <a:lnTo>
                  <a:pt x="0" y="79692"/>
                </a:lnTo>
                <a:lnTo>
                  <a:pt x="3345" y="95030"/>
                </a:lnTo>
                <a:lnTo>
                  <a:pt x="12320" y="105717"/>
                </a:lnTo>
                <a:lnTo>
                  <a:pt x="25337" y="111971"/>
                </a:lnTo>
                <a:lnTo>
                  <a:pt x="40805" y="114007"/>
                </a:lnTo>
                <a:lnTo>
                  <a:pt x="51522" y="112846"/>
                </a:lnTo>
                <a:lnTo>
                  <a:pt x="60650" y="109272"/>
                </a:lnTo>
                <a:lnTo>
                  <a:pt x="68485" y="103147"/>
                </a:lnTo>
                <a:lnTo>
                  <a:pt x="75323" y="94335"/>
                </a:lnTo>
                <a:lnTo>
                  <a:pt x="109192" y="94335"/>
                </a:lnTo>
                <a:lnTo>
                  <a:pt x="109076" y="88899"/>
                </a:lnTo>
                <a:lnTo>
                  <a:pt x="41846" y="88899"/>
                </a:lnTo>
                <a:lnTo>
                  <a:pt x="35153" y="84505"/>
                </a:lnTo>
                <a:lnTo>
                  <a:pt x="35153" y="76974"/>
                </a:lnTo>
                <a:lnTo>
                  <a:pt x="36920" y="70303"/>
                </a:lnTo>
                <a:lnTo>
                  <a:pt x="41765" y="65830"/>
                </a:lnTo>
                <a:lnTo>
                  <a:pt x="49003" y="63319"/>
                </a:lnTo>
                <a:lnTo>
                  <a:pt x="57950" y="62534"/>
                </a:lnTo>
                <a:lnTo>
                  <a:pt x="109025" y="62534"/>
                </a:lnTo>
                <a:lnTo>
                  <a:pt x="108991" y="45173"/>
                </a:lnTo>
                <a:lnTo>
                  <a:pt x="108741" y="43916"/>
                </a:lnTo>
                <a:lnTo>
                  <a:pt x="73850" y="43916"/>
                </a:lnTo>
                <a:lnTo>
                  <a:pt x="69037" y="43078"/>
                </a:lnTo>
                <a:lnTo>
                  <a:pt x="62344" y="42456"/>
                </a:lnTo>
                <a:close/>
              </a:path>
              <a:path w="111125" h="114300">
                <a:moveTo>
                  <a:pt x="109192" y="94335"/>
                </a:moveTo>
                <a:lnTo>
                  <a:pt x="75730" y="94335"/>
                </a:lnTo>
                <a:lnTo>
                  <a:pt x="75730" y="99987"/>
                </a:lnTo>
                <a:lnTo>
                  <a:pt x="76365" y="105638"/>
                </a:lnTo>
                <a:lnTo>
                  <a:pt x="76568" y="111493"/>
                </a:lnTo>
                <a:lnTo>
                  <a:pt x="111086" y="111493"/>
                </a:lnTo>
                <a:lnTo>
                  <a:pt x="110052" y="105056"/>
                </a:lnTo>
                <a:lnTo>
                  <a:pt x="109410" y="98621"/>
                </a:lnTo>
                <a:lnTo>
                  <a:pt x="109192" y="94335"/>
                </a:lnTo>
                <a:close/>
              </a:path>
              <a:path w="111125" h="114300">
                <a:moveTo>
                  <a:pt x="109025" y="62534"/>
                </a:moveTo>
                <a:lnTo>
                  <a:pt x="63601" y="62534"/>
                </a:lnTo>
                <a:lnTo>
                  <a:pt x="69037" y="62953"/>
                </a:lnTo>
                <a:lnTo>
                  <a:pt x="73850" y="63169"/>
                </a:lnTo>
                <a:lnTo>
                  <a:pt x="72223" y="72574"/>
                </a:lnTo>
                <a:lnTo>
                  <a:pt x="67576" y="80821"/>
                </a:lnTo>
                <a:lnTo>
                  <a:pt x="60263" y="86674"/>
                </a:lnTo>
                <a:lnTo>
                  <a:pt x="50634" y="88899"/>
                </a:lnTo>
                <a:lnTo>
                  <a:pt x="109076" y="88899"/>
                </a:lnTo>
                <a:lnTo>
                  <a:pt x="109025" y="62534"/>
                </a:lnTo>
                <a:close/>
              </a:path>
              <a:path w="111125" h="114300">
                <a:moveTo>
                  <a:pt x="104999" y="25095"/>
                </a:moveTo>
                <a:lnTo>
                  <a:pt x="48945" y="25095"/>
                </a:lnTo>
                <a:lnTo>
                  <a:pt x="58550" y="25948"/>
                </a:lnTo>
                <a:lnTo>
                  <a:pt x="66422" y="28938"/>
                </a:lnTo>
                <a:lnTo>
                  <a:pt x="71782" y="34712"/>
                </a:lnTo>
                <a:lnTo>
                  <a:pt x="73850" y="43916"/>
                </a:lnTo>
                <a:lnTo>
                  <a:pt x="108741" y="43916"/>
                </a:lnTo>
                <a:lnTo>
                  <a:pt x="104999" y="25095"/>
                </a:lnTo>
                <a:close/>
              </a:path>
              <a:path w="111125" h="114300">
                <a:moveTo>
                  <a:pt x="57111" y="0"/>
                </a:moveTo>
                <a:lnTo>
                  <a:pt x="45403" y="442"/>
                </a:lnTo>
                <a:lnTo>
                  <a:pt x="34342" y="1824"/>
                </a:lnTo>
                <a:lnTo>
                  <a:pt x="23788" y="4227"/>
                </a:lnTo>
                <a:lnTo>
                  <a:pt x="13601" y="7734"/>
                </a:lnTo>
                <a:lnTo>
                  <a:pt x="14236" y="33248"/>
                </a:lnTo>
                <a:lnTo>
                  <a:pt x="22365" y="29504"/>
                </a:lnTo>
                <a:lnTo>
                  <a:pt x="30967" y="26976"/>
                </a:lnTo>
                <a:lnTo>
                  <a:pt x="39880" y="25545"/>
                </a:lnTo>
                <a:lnTo>
                  <a:pt x="48945" y="25095"/>
                </a:lnTo>
                <a:lnTo>
                  <a:pt x="104999" y="25095"/>
                </a:lnTo>
                <a:lnTo>
                  <a:pt x="104798" y="24083"/>
                </a:lnTo>
                <a:lnTo>
                  <a:pt x="93486" y="10113"/>
                </a:lnTo>
                <a:lnTo>
                  <a:pt x="76957" y="2381"/>
                </a:lnTo>
                <a:lnTo>
                  <a:pt x="57111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8576398" y="6587841"/>
            <a:ext cx="104798" cy="141076"/>
          </a:xfrm>
          <a:custGeom>
            <a:avLst/>
            <a:gdLst/>
            <a:ahLst/>
            <a:cxnLst/>
            <a:rect l="l" t="t" r="r" b="b"/>
            <a:pathLst>
              <a:path w="122554" h="155575">
                <a:moveTo>
                  <a:pt x="34734" y="2501"/>
                </a:moveTo>
                <a:lnTo>
                  <a:pt x="0" y="2501"/>
                </a:lnTo>
                <a:lnTo>
                  <a:pt x="0" y="155422"/>
                </a:lnTo>
                <a:lnTo>
                  <a:pt x="37655" y="155422"/>
                </a:lnTo>
                <a:lnTo>
                  <a:pt x="37655" y="96215"/>
                </a:lnTo>
                <a:lnTo>
                  <a:pt x="109829" y="96215"/>
                </a:lnTo>
                <a:lnTo>
                  <a:pt x="115443" y="85140"/>
                </a:lnTo>
                <a:lnTo>
                  <a:pt x="60667" y="85140"/>
                </a:lnTo>
                <a:lnTo>
                  <a:pt x="51778" y="83027"/>
                </a:lnTo>
                <a:lnTo>
                  <a:pt x="44456" y="77184"/>
                </a:lnTo>
                <a:lnTo>
                  <a:pt x="39486" y="68360"/>
                </a:lnTo>
                <a:lnTo>
                  <a:pt x="37655" y="57302"/>
                </a:lnTo>
                <a:lnTo>
                  <a:pt x="39309" y="45979"/>
                </a:lnTo>
                <a:lnTo>
                  <a:pt x="43984" y="36969"/>
                </a:lnTo>
                <a:lnTo>
                  <a:pt x="51248" y="31016"/>
                </a:lnTo>
                <a:lnTo>
                  <a:pt x="60667" y="28867"/>
                </a:lnTo>
                <a:lnTo>
                  <a:pt x="116062" y="28867"/>
                </a:lnTo>
                <a:lnTo>
                  <a:pt x="112663" y="22174"/>
                </a:lnTo>
                <a:lnTo>
                  <a:pt x="34734" y="22174"/>
                </a:lnTo>
                <a:lnTo>
                  <a:pt x="34734" y="2501"/>
                </a:lnTo>
                <a:close/>
              </a:path>
              <a:path w="122554" h="155575">
                <a:moveTo>
                  <a:pt x="109829" y="96215"/>
                </a:moveTo>
                <a:lnTo>
                  <a:pt x="38074" y="96215"/>
                </a:lnTo>
                <a:lnTo>
                  <a:pt x="44616" y="104469"/>
                </a:lnTo>
                <a:lnTo>
                  <a:pt x="53062" y="109972"/>
                </a:lnTo>
                <a:lnTo>
                  <a:pt x="62643" y="113042"/>
                </a:lnTo>
                <a:lnTo>
                  <a:pt x="72593" y="113995"/>
                </a:lnTo>
                <a:lnTo>
                  <a:pt x="94050" y="109308"/>
                </a:lnTo>
                <a:lnTo>
                  <a:pt x="109643" y="96581"/>
                </a:lnTo>
                <a:lnTo>
                  <a:pt x="109829" y="96215"/>
                </a:lnTo>
                <a:close/>
              </a:path>
              <a:path w="122554" h="155575">
                <a:moveTo>
                  <a:pt x="116062" y="28867"/>
                </a:moveTo>
                <a:lnTo>
                  <a:pt x="60667" y="28867"/>
                </a:lnTo>
                <a:lnTo>
                  <a:pt x="70412" y="31051"/>
                </a:lnTo>
                <a:lnTo>
                  <a:pt x="77562" y="36939"/>
                </a:lnTo>
                <a:lnTo>
                  <a:pt x="81963" y="45535"/>
                </a:lnTo>
                <a:lnTo>
                  <a:pt x="83464" y="55841"/>
                </a:lnTo>
                <a:lnTo>
                  <a:pt x="81902" y="67743"/>
                </a:lnTo>
                <a:lnTo>
                  <a:pt x="77400" y="77001"/>
                </a:lnTo>
                <a:lnTo>
                  <a:pt x="70230" y="83004"/>
                </a:lnTo>
                <a:lnTo>
                  <a:pt x="60667" y="85140"/>
                </a:lnTo>
                <a:lnTo>
                  <a:pt x="115443" y="85140"/>
                </a:lnTo>
                <a:lnTo>
                  <a:pt x="119157" y="77813"/>
                </a:lnTo>
                <a:lnTo>
                  <a:pt x="122377" y="55003"/>
                </a:lnTo>
                <a:lnTo>
                  <a:pt x="119324" y="35291"/>
                </a:lnTo>
                <a:lnTo>
                  <a:pt x="116062" y="28867"/>
                </a:lnTo>
                <a:close/>
              </a:path>
              <a:path w="122554" h="155575">
                <a:moveTo>
                  <a:pt x="75730" y="0"/>
                </a:moveTo>
                <a:lnTo>
                  <a:pt x="63208" y="1316"/>
                </a:lnTo>
                <a:lnTo>
                  <a:pt x="51827" y="5357"/>
                </a:lnTo>
                <a:lnTo>
                  <a:pt x="42252" y="12264"/>
                </a:lnTo>
                <a:lnTo>
                  <a:pt x="35153" y="22174"/>
                </a:lnTo>
                <a:lnTo>
                  <a:pt x="112663" y="22174"/>
                </a:lnTo>
                <a:lnTo>
                  <a:pt x="110350" y="17619"/>
                </a:lnTo>
                <a:lnTo>
                  <a:pt x="95727" y="4888"/>
                </a:lnTo>
                <a:lnTo>
                  <a:pt x="75730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7862297" y="6307913"/>
            <a:ext cx="228057" cy="367948"/>
          </a:xfrm>
          <a:custGeom>
            <a:avLst/>
            <a:gdLst/>
            <a:ahLst/>
            <a:cxnLst/>
            <a:rect l="l" t="t" r="r" b="b"/>
            <a:pathLst>
              <a:path w="266700" h="405765">
                <a:moveTo>
                  <a:pt x="258051" y="0"/>
                </a:moveTo>
                <a:lnTo>
                  <a:pt x="253187" y="1079"/>
                </a:lnTo>
                <a:lnTo>
                  <a:pt x="0" y="396989"/>
                </a:lnTo>
                <a:lnTo>
                  <a:pt x="1079" y="401866"/>
                </a:lnTo>
                <a:lnTo>
                  <a:pt x="6057" y="405041"/>
                </a:lnTo>
                <a:lnTo>
                  <a:pt x="7531" y="405447"/>
                </a:lnTo>
                <a:lnTo>
                  <a:pt x="11582" y="405447"/>
                </a:lnTo>
                <a:lnTo>
                  <a:pt x="14122" y="404164"/>
                </a:lnTo>
                <a:lnTo>
                  <a:pt x="266458" y="9563"/>
                </a:lnTo>
                <a:lnTo>
                  <a:pt x="265391" y="4699"/>
                </a:lnTo>
                <a:lnTo>
                  <a:pt x="258051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7844032" y="6282037"/>
            <a:ext cx="225342" cy="114012"/>
          </a:xfrm>
          <a:custGeom>
            <a:avLst/>
            <a:gdLst/>
            <a:ahLst/>
            <a:cxnLst/>
            <a:rect l="l" t="t" r="r" b="b"/>
            <a:pathLst>
              <a:path w="263525" h="125729">
                <a:moveTo>
                  <a:pt x="255117" y="0"/>
                </a:moveTo>
                <a:lnTo>
                  <a:pt x="1790" y="112102"/>
                </a:lnTo>
                <a:lnTo>
                  <a:pt x="0" y="116751"/>
                </a:lnTo>
                <a:lnTo>
                  <a:pt x="3060" y="123672"/>
                </a:lnTo>
                <a:lnTo>
                  <a:pt x="5943" y="125425"/>
                </a:lnTo>
                <a:lnTo>
                  <a:pt x="10033" y="125425"/>
                </a:lnTo>
                <a:lnTo>
                  <a:pt x="11112" y="125209"/>
                </a:lnTo>
                <a:lnTo>
                  <a:pt x="261493" y="14414"/>
                </a:lnTo>
                <a:lnTo>
                  <a:pt x="263296" y="9766"/>
                </a:lnTo>
                <a:lnTo>
                  <a:pt x="259778" y="1803"/>
                </a:lnTo>
                <a:lnTo>
                  <a:pt x="255117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7772085" y="6202603"/>
            <a:ext cx="292673" cy="61613"/>
          </a:xfrm>
          <a:custGeom>
            <a:avLst/>
            <a:gdLst/>
            <a:ahLst/>
            <a:cxnLst/>
            <a:rect l="l" t="t" r="r" b="b"/>
            <a:pathLst>
              <a:path w="342265" h="67945">
                <a:moveTo>
                  <a:pt x="5384" y="0"/>
                </a:moveTo>
                <a:lnTo>
                  <a:pt x="1358" y="2921"/>
                </a:lnTo>
                <a:lnTo>
                  <a:pt x="0" y="11518"/>
                </a:lnTo>
                <a:lnTo>
                  <a:pt x="2933" y="15557"/>
                </a:lnTo>
                <a:lnTo>
                  <a:pt x="332422" y="67741"/>
                </a:lnTo>
                <a:lnTo>
                  <a:pt x="333667" y="67843"/>
                </a:lnTo>
                <a:lnTo>
                  <a:pt x="337477" y="67843"/>
                </a:lnTo>
                <a:lnTo>
                  <a:pt x="340829" y="65074"/>
                </a:lnTo>
                <a:lnTo>
                  <a:pt x="342125" y="56896"/>
                </a:lnTo>
                <a:lnTo>
                  <a:pt x="339191" y="52857"/>
                </a:lnTo>
                <a:lnTo>
                  <a:pt x="5384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7929108" y="6096523"/>
            <a:ext cx="149323" cy="138196"/>
          </a:xfrm>
          <a:custGeom>
            <a:avLst/>
            <a:gdLst/>
            <a:ahLst/>
            <a:cxnLst/>
            <a:rect l="l" t="t" r="r" b="b"/>
            <a:pathLst>
              <a:path w="174625" h="152400">
                <a:moveTo>
                  <a:pt x="10680" y="0"/>
                </a:moveTo>
                <a:lnTo>
                  <a:pt x="5702" y="355"/>
                </a:lnTo>
                <a:lnTo>
                  <a:pt x="0" y="6934"/>
                </a:lnTo>
                <a:lnTo>
                  <a:pt x="355" y="11912"/>
                </a:lnTo>
                <a:lnTo>
                  <a:pt x="161531" y="151663"/>
                </a:lnTo>
                <a:lnTo>
                  <a:pt x="163372" y="152298"/>
                </a:lnTo>
                <a:lnTo>
                  <a:pt x="167411" y="152298"/>
                </a:lnTo>
                <a:lnTo>
                  <a:pt x="169595" y="151371"/>
                </a:lnTo>
                <a:lnTo>
                  <a:pt x="174015" y="146291"/>
                </a:lnTo>
                <a:lnTo>
                  <a:pt x="173659" y="141312"/>
                </a:lnTo>
                <a:lnTo>
                  <a:pt x="10680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023556" y="5945652"/>
            <a:ext cx="81992" cy="271211"/>
          </a:xfrm>
          <a:custGeom>
            <a:avLst/>
            <a:gdLst/>
            <a:ahLst/>
            <a:cxnLst/>
            <a:rect l="l" t="t" r="r" b="b"/>
            <a:pathLst>
              <a:path w="95884" h="299084">
                <a:moveTo>
                  <a:pt x="10858" y="0"/>
                </a:moveTo>
                <a:lnTo>
                  <a:pt x="2451" y="2336"/>
                </a:lnTo>
                <a:lnTo>
                  <a:pt x="0" y="6667"/>
                </a:lnTo>
                <a:lnTo>
                  <a:pt x="80022" y="296240"/>
                </a:lnTo>
                <a:lnTo>
                  <a:pt x="83197" y="298526"/>
                </a:lnTo>
                <a:lnTo>
                  <a:pt x="86652" y="298526"/>
                </a:lnTo>
                <a:lnTo>
                  <a:pt x="88049" y="298437"/>
                </a:lnTo>
                <a:lnTo>
                  <a:pt x="92951" y="297078"/>
                </a:lnTo>
                <a:lnTo>
                  <a:pt x="95415" y="292734"/>
                </a:lnTo>
                <a:lnTo>
                  <a:pt x="15189" y="2476"/>
                </a:lnTo>
                <a:lnTo>
                  <a:pt x="1085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8121295" y="5916140"/>
            <a:ext cx="97739" cy="301153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103225" y="0"/>
                </a:moveTo>
                <a:lnTo>
                  <a:pt x="98818" y="2336"/>
                </a:lnTo>
                <a:lnTo>
                  <a:pt x="0" y="325539"/>
                </a:lnTo>
                <a:lnTo>
                  <a:pt x="2349" y="329945"/>
                </a:lnTo>
                <a:lnTo>
                  <a:pt x="7277" y="331444"/>
                </a:lnTo>
                <a:lnTo>
                  <a:pt x="8813" y="331558"/>
                </a:lnTo>
                <a:lnTo>
                  <a:pt x="12191" y="331558"/>
                </a:lnTo>
                <a:lnTo>
                  <a:pt x="15303" y="329374"/>
                </a:lnTo>
                <a:lnTo>
                  <a:pt x="113880" y="6946"/>
                </a:lnTo>
                <a:lnTo>
                  <a:pt x="111544" y="2539"/>
                </a:lnTo>
                <a:lnTo>
                  <a:pt x="103225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8147422" y="6064065"/>
            <a:ext cx="187876" cy="171018"/>
          </a:xfrm>
          <a:custGeom>
            <a:avLst/>
            <a:gdLst/>
            <a:ahLst/>
            <a:cxnLst/>
            <a:rect l="l" t="t" r="r" b="b"/>
            <a:pathLst>
              <a:path w="219709" h="188595">
                <a:moveTo>
                  <a:pt x="208622" y="0"/>
                </a:moveTo>
                <a:lnTo>
                  <a:pt x="393" y="177457"/>
                </a:lnTo>
                <a:lnTo>
                  <a:pt x="0" y="182435"/>
                </a:lnTo>
                <a:lnTo>
                  <a:pt x="4381" y="187578"/>
                </a:lnTo>
                <a:lnTo>
                  <a:pt x="6591" y="188518"/>
                </a:lnTo>
                <a:lnTo>
                  <a:pt x="10629" y="188518"/>
                </a:lnTo>
                <a:lnTo>
                  <a:pt x="12446" y="187896"/>
                </a:lnTo>
                <a:lnTo>
                  <a:pt x="218833" y="12001"/>
                </a:lnTo>
                <a:lnTo>
                  <a:pt x="219240" y="7023"/>
                </a:lnTo>
                <a:lnTo>
                  <a:pt x="213588" y="393"/>
                </a:lnTo>
                <a:lnTo>
                  <a:pt x="208622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8160575" y="6231946"/>
            <a:ext cx="140635" cy="33397"/>
          </a:xfrm>
          <a:custGeom>
            <a:avLst/>
            <a:gdLst/>
            <a:ahLst/>
            <a:cxnLst/>
            <a:rect l="l" t="t" r="r" b="b"/>
            <a:pathLst>
              <a:path w="164465" h="36829">
                <a:moveTo>
                  <a:pt x="158686" y="0"/>
                </a:moveTo>
                <a:lnTo>
                  <a:pt x="3009" y="21628"/>
                </a:lnTo>
                <a:lnTo>
                  <a:pt x="0" y="25615"/>
                </a:lnTo>
                <a:lnTo>
                  <a:pt x="1142" y="33858"/>
                </a:lnTo>
                <a:lnTo>
                  <a:pt x="4521" y="36715"/>
                </a:lnTo>
                <a:lnTo>
                  <a:pt x="8394" y="36715"/>
                </a:lnTo>
                <a:lnTo>
                  <a:pt x="9486" y="36639"/>
                </a:lnTo>
                <a:lnTo>
                  <a:pt x="160896" y="15595"/>
                </a:lnTo>
                <a:lnTo>
                  <a:pt x="163906" y="11620"/>
                </a:lnTo>
                <a:lnTo>
                  <a:pt x="162699" y="2997"/>
                </a:lnTo>
                <a:lnTo>
                  <a:pt x="158686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8155470" y="6282940"/>
            <a:ext cx="259008" cy="134742"/>
          </a:xfrm>
          <a:custGeom>
            <a:avLst/>
            <a:gdLst/>
            <a:ahLst/>
            <a:cxnLst/>
            <a:rect l="l" t="t" r="r" b="b"/>
            <a:pathLst>
              <a:path w="302895" h="148590">
                <a:moveTo>
                  <a:pt x="8343" y="0"/>
                </a:moveTo>
                <a:lnTo>
                  <a:pt x="3657" y="1714"/>
                </a:lnTo>
                <a:lnTo>
                  <a:pt x="0" y="9613"/>
                </a:lnTo>
                <a:lnTo>
                  <a:pt x="1727" y="14287"/>
                </a:lnTo>
                <a:lnTo>
                  <a:pt x="291261" y="148234"/>
                </a:lnTo>
                <a:lnTo>
                  <a:pt x="292392" y="148475"/>
                </a:lnTo>
                <a:lnTo>
                  <a:pt x="296468" y="148475"/>
                </a:lnTo>
                <a:lnTo>
                  <a:pt x="299326" y="146773"/>
                </a:lnTo>
                <a:lnTo>
                  <a:pt x="302475" y="139954"/>
                </a:lnTo>
                <a:lnTo>
                  <a:pt x="300761" y="135267"/>
                </a:lnTo>
                <a:lnTo>
                  <a:pt x="8343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8112525" y="6318246"/>
            <a:ext cx="0" cy="199233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392"/>
                </a:lnTo>
              </a:path>
            </a:pathLst>
          </a:custGeom>
          <a:ln w="15760">
            <a:solidFill>
              <a:srgbClr val="005181"/>
            </a:solidFill>
          </a:ln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8134228" y="6308349"/>
            <a:ext cx="84707" cy="134166"/>
          </a:xfrm>
          <a:custGeom>
            <a:avLst/>
            <a:gdLst/>
            <a:ahLst/>
            <a:cxnLst/>
            <a:rect l="l" t="t" r="r" b="b"/>
            <a:pathLst>
              <a:path w="99059" h="147954">
                <a:moveTo>
                  <a:pt x="8534" y="0"/>
                </a:moveTo>
                <a:lnTo>
                  <a:pt x="1142" y="4584"/>
                </a:lnTo>
                <a:lnTo>
                  <a:pt x="0" y="9448"/>
                </a:lnTo>
                <a:lnTo>
                  <a:pt x="84747" y="146062"/>
                </a:lnTo>
                <a:lnTo>
                  <a:pt x="87312" y="147383"/>
                </a:lnTo>
                <a:lnTo>
                  <a:pt x="91376" y="147383"/>
                </a:lnTo>
                <a:lnTo>
                  <a:pt x="92811" y="147002"/>
                </a:lnTo>
                <a:lnTo>
                  <a:pt x="97802" y="143903"/>
                </a:lnTo>
                <a:lnTo>
                  <a:pt x="98932" y="139052"/>
                </a:lnTo>
                <a:lnTo>
                  <a:pt x="13398" y="1142"/>
                </a:lnTo>
                <a:lnTo>
                  <a:pt x="8534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8090724" y="6486932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8189353" y="6411738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8384647" y="6387316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8271748" y="6216443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8305554" y="6048953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8189353" y="5901012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8009242" y="5930488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7914838" y="6081397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7757523" y="6187159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7829893" y="6365512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7848180" y="6645313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005181"/>
          </a:solidFill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461758" y="5935130"/>
            <a:ext cx="6839537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002" y="0"/>
                </a:lnTo>
              </a:path>
            </a:pathLst>
          </a:custGeom>
          <a:ln w="31750">
            <a:solidFill>
              <a:srgbClr val="005181"/>
            </a:solidFill>
          </a:ln>
        </p:spPr>
        <p:txBody>
          <a:bodyPr wrap="square" lIns="0" tIns="0" rIns="0" bIns="0" rtlCol="0"/>
          <a:lstStyle/>
          <a:p>
            <a:pPr defTabSz="400736"/>
            <a:endParaRPr sz="16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0899" y="1906835"/>
            <a:ext cx="8242203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00508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1134" y="1908068"/>
            <a:ext cx="5461733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rgbClr val="00508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0898" y="6224639"/>
            <a:ext cx="1046890" cy="3462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1132" marR="4453" defTabSz="400736">
              <a:lnSpc>
                <a:spcPts val="877"/>
              </a:lnSpc>
              <a:spcBef>
                <a:spcPts val="4"/>
              </a:spcBef>
            </a:pPr>
            <a:r>
              <a:rPr lang="it-IT" spc="4" smtClean="0">
                <a:solidFill>
                  <a:srgbClr val="FFFFFF"/>
                </a:solidFill>
              </a:rPr>
              <a:t>Progetto cofinanziato  </a:t>
            </a:r>
            <a:r>
              <a:rPr lang="it-IT" spc="-4" smtClean="0">
                <a:solidFill>
                  <a:srgbClr val="FFFFFF"/>
                </a:solidFill>
              </a:rPr>
              <a:t>sul </a:t>
            </a:r>
            <a:r>
              <a:rPr lang="it-IT" spc="-9" smtClean="0">
                <a:solidFill>
                  <a:srgbClr val="FFFFFF"/>
                </a:solidFill>
              </a:rPr>
              <a:t>bando</a:t>
            </a:r>
            <a:r>
              <a:rPr lang="it-IT" spc="-75" smtClean="0">
                <a:solidFill>
                  <a:srgbClr val="FFFFFF"/>
                </a:solidFill>
              </a:rPr>
              <a:t> </a:t>
            </a:r>
            <a:r>
              <a:rPr lang="it-IT" spc="4" smtClean="0">
                <a:solidFill>
                  <a:srgbClr val="FFFFFF"/>
                </a:solidFill>
              </a:rPr>
              <a:t>I1b12_cluster</a:t>
            </a:r>
            <a:endParaRPr lang="it-IT" spc="4" dirty="0">
              <a:solidFill>
                <a:srgbClr val="FFFFFF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39"/>
            <a:ext cx="21031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00736"/>
            <a:fld id="{1D8BD707-D9CF-40AE-B4C6-C98DA3205C09}" type="datetimeFigureOut">
              <a:rPr lang="en-US" sz="1600">
                <a:solidFill>
                  <a:prstClr val="black">
                    <a:tint val="75000"/>
                  </a:prstClr>
                </a:solidFill>
              </a:rPr>
              <a:pPr defTabSz="400736"/>
              <a:t>7/12/2016</a:t>
            </a:fld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13340" y="6231810"/>
            <a:ext cx="309506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5080"/>
                </a:solidFill>
                <a:latin typeface="Trebuchet MS"/>
                <a:cs typeface="Trebuchet MS"/>
              </a:defRPr>
            </a:lvl1pPr>
          </a:lstStyle>
          <a:p>
            <a:pPr marL="158068" defTabSz="400736">
              <a:lnSpc>
                <a:spcPts val="1828"/>
              </a:lnSpc>
            </a:pPr>
            <a:fld id="{81D60167-4931-47E6-BA6A-407CBD079E47}" type="slidenum">
              <a:rPr lang="it-IT" spc="44" smtClean="0">
                <a:solidFill>
                  <a:srgbClr val="FFFFFF"/>
                </a:solidFill>
              </a:rPr>
              <a:pPr marL="158068" defTabSz="400736">
                <a:lnSpc>
                  <a:spcPts val="1828"/>
                </a:lnSpc>
              </a:pPr>
              <a:t>‹N›</a:t>
            </a:fld>
            <a:endParaRPr lang="it-IT" spc="44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4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00736">
        <a:defRPr>
          <a:latin typeface="+mn-lt"/>
          <a:ea typeface="+mn-ea"/>
          <a:cs typeface="+mn-cs"/>
        </a:defRPr>
      </a:lvl2pPr>
      <a:lvl3pPr marL="801472">
        <a:defRPr>
          <a:latin typeface="+mn-lt"/>
          <a:ea typeface="+mn-ea"/>
          <a:cs typeface="+mn-cs"/>
        </a:defRPr>
      </a:lvl3pPr>
      <a:lvl4pPr marL="1202207">
        <a:defRPr>
          <a:latin typeface="+mn-lt"/>
          <a:ea typeface="+mn-ea"/>
          <a:cs typeface="+mn-cs"/>
        </a:defRPr>
      </a:lvl4pPr>
      <a:lvl5pPr marL="1602943">
        <a:defRPr>
          <a:latin typeface="+mn-lt"/>
          <a:ea typeface="+mn-ea"/>
          <a:cs typeface="+mn-cs"/>
        </a:defRPr>
      </a:lvl5pPr>
      <a:lvl6pPr marL="2003679">
        <a:defRPr>
          <a:latin typeface="+mn-lt"/>
          <a:ea typeface="+mn-ea"/>
          <a:cs typeface="+mn-cs"/>
        </a:defRPr>
      </a:lvl6pPr>
      <a:lvl7pPr marL="2404415">
        <a:defRPr>
          <a:latin typeface="+mn-lt"/>
          <a:ea typeface="+mn-ea"/>
          <a:cs typeface="+mn-cs"/>
        </a:defRPr>
      </a:lvl7pPr>
      <a:lvl8pPr marL="2805151">
        <a:defRPr>
          <a:latin typeface="+mn-lt"/>
          <a:ea typeface="+mn-ea"/>
          <a:cs typeface="+mn-cs"/>
        </a:defRPr>
      </a:lvl8pPr>
      <a:lvl9pPr marL="320588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00736">
        <a:defRPr>
          <a:latin typeface="+mn-lt"/>
          <a:ea typeface="+mn-ea"/>
          <a:cs typeface="+mn-cs"/>
        </a:defRPr>
      </a:lvl2pPr>
      <a:lvl3pPr marL="801472">
        <a:defRPr>
          <a:latin typeface="+mn-lt"/>
          <a:ea typeface="+mn-ea"/>
          <a:cs typeface="+mn-cs"/>
        </a:defRPr>
      </a:lvl3pPr>
      <a:lvl4pPr marL="1202207">
        <a:defRPr>
          <a:latin typeface="+mn-lt"/>
          <a:ea typeface="+mn-ea"/>
          <a:cs typeface="+mn-cs"/>
        </a:defRPr>
      </a:lvl4pPr>
      <a:lvl5pPr marL="1602943">
        <a:defRPr>
          <a:latin typeface="+mn-lt"/>
          <a:ea typeface="+mn-ea"/>
          <a:cs typeface="+mn-cs"/>
        </a:defRPr>
      </a:lvl5pPr>
      <a:lvl6pPr marL="2003679">
        <a:defRPr>
          <a:latin typeface="+mn-lt"/>
          <a:ea typeface="+mn-ea"/>
          <a:cs typeface="+mn-cs"/>
        </a:defRPr>
      </a:lvl6pPr>
      <a:lvl7pPr marL="2404415">
        <a:defRPr>
          <a:latin typeface="+mn-lt"/>
          <a:ea typeface="+mn-ea"/>
          <a:cs typeface="+mn-cs"/>
        </a:defRPr>
      </a:lvl7pPr>
      <a:lvl8pPr marL="2805151">
        <a:defRPr>
          <a:latin typeface="+mn-lt"/>
          <a:ea typeface="+mn-ea"/>
          <a:cs typeface="+mn-cs"/>
        </a:defRPr>
      </a:lvl8pPr>
      <a:lvl9pPr marL="320588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371082"/>
            <a:ext cx="9142914" cy="5484673"/>
          </a:xfrm>
          <a:custGeom>
            <a:avLst/>
            <a:gdLst/>
            <a:ahLst/>
            <a:cxnLst/>
            <a:rect l="l" t="t" r="r" b="b"/>
            <a:pathLst>
              <a:path w="10692130" h="6048375">
                <a:moveTo>
                  <a:pt x="0" y="6048006"/>
                </a:moveTo>
                <a:lnTo>
                  <a:pt x="10692003" y="6048006"/>
                </a:lnTo>
                <a:lnTo>
                  <a:pt x="10692003" y="0"/>
                </a:lnTo>
                <a:lnTo>
                  <a:pt x="0" y="0"/>
                </a:lnTo>
                <a:lnTo>
                  <a:pt x="0" y="6048006"/>
                </a:lnTo>
                <a:close/>
              </a:path>
            </a:pathLst>
          </a:custGeom>
          <a:solidFill>
            <a:srgbClr val="005080"/>
          </a:solidFill>
        </p:spPr>
        <p:txBody>
          <a:bodyPr wrap="square" lIns="0" tIns="0" rIns="0" bIns="0" rtlCol="0"/>
          <a:lstStyle/>
          <a:p>
            <a:pPr defTabSz="400701"/>
            <a:endParaRPr dirty="0"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2914" cy="1371600"/>
          </a:xfrm>
          <a:custGeom>
            <a:avLst/>
            <a:gdLst/>
            <a:ahLst/>
            <a:cxnLst/>
            <a:rect l="l" t="t" r="r" b="b"/>
            <a:pathLst>
              <a:path w="10692130" h="1512570">
                <a:moveTo>
                  <a:pt x="0" y="1511998"/>
                </a:moveTo>
                <a:lnTo>
                  <a:pt x="10692003" y="1511998"/>
                </a:lnTo>
                <a:lnTo>
                  <a:pt x="10692003" y="0"/>
                </a:lnTo>
                <a:lnTo>
                  <a:pt x="0" y="0"/>
                </a:lnTo>
                <a:lnTo>
                  <a:pt x="0" y="1511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758" y="489683"/>
            <a:ext cx="424174" cy="5073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59773" y="522541"/>
            <a:ext cx="977788" cy="5000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30663" y="554969"/>
            <a:ext cx="1011458" cy="343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21749" y="480452"/>
            <a:ext cx="852086" cy="5166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66139" y="554968"/>
            <a:ext cx="1422891" cy="2901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34600" y="6131362"/>
            <a:ext cx="1095358" cy="4520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112521" y="6587840"/>
            <a:ext cx="159097" cy="101344"/>
          </a:xfrm>
          <a:custGeom>
            <a:avLst/>
            <a:gdLst/>
            <a:ahLst/>
            <a:cxnLst/>
            <a:rect l="l" t="t" r="r" b="b"/>
            <a:pathLst>
              <a:path w="186054" h="111759">
                <a:moveTo>
                  <a:pt x="34315" y="2501"/>
                </a:moveTo>
                <a:lnTo>
                  <a:pt x="0" y="2501"/>
                </a:lnTo>
                <a:lnTo>
                  <a:pt x="0" y="111493"/>
                </a:lnTo>
                <a:lnTo>
                  <a:pt x="37668" y="111493"/>
                </a:lnTo>
                <a:lnTo>
                  <a:pt x="37668" y="65468"/>
                </a:lnTo>
                <a:lnTo>
                  <a:pt x="39117" y="50255"/>
                </a:lnTo>
                <a:lnTo>
                  <a:pt x="43310" y="39631"/>
                </a:lnTo>
                <a:lnTo>
                  <a:pt x="50012" y="33401"/>
                </a:lnTo>
                <a:lnTo>
                  <a:pt x="58991" y="31368"/>
                </a:lnTo>
                <a:lnTo>
                  <a:pt x="184478" y="31368"/>
                </a:lnTo>
                <a:lnTo>
                  <a:pt x="184161" y="27437"/>
                </a:lnTo>
                <a:lnTo>
                  <a:pt x="182241" y="22580"/>
                </a:lnTo>
                <a:lnTo>
                  <a:pt x="34315" y="22580"/>
                </a:lnTo>
                <a:lnTo>
                  <a:pt x="34315" y="2501"/>
                </a:lnTo>
                <a:close/>
              </a:path>
              <a:path w="186054" h="111759">
                <a:moveTo>
                  <a:pt x="133057" y="31368"/>
                </a:moveTo>
                <a:lnTo>
                  <a:pt x="58991" y="31368"/>
                </a:lnTo>
                <a:lnTo>
                  <a:pt x="65845" y="33000"/>
                </a:lnTo>
                <a:lnTo>
                  <a:pt x="70523" y="37515"/>
                </a:lnTo>
                <a:lnTo>
                  <a:pt x="73200" y="44345"/>
                </a:lnTo>
                <a:lnTo>
                  <a:pt x="74053" y="52920"/>
                </a:lnTo>
                <a:lnTo>
                  <a:pt x="74053" y="111493"/>
                </a:lnTo>
                <a:lnTo>
                  <a:pt x="111709" y="111493"/>
                </a:lnTo>
                <a:lnTo>
                  <a:pt x="111709" y="65468"/>
                </a:lnTo>
                <a:lnTo>
                  <a:pt x="113160" y="50255"/>
                </a:lnTo>
                <a:lnTo>
                  <a:pt x="117359" y="39631"/>
                </a:lnTo>
                <a:lnTo>
                  <a:pt x="124069" y="33401"/>
                </a:lnTo>
                <a:lnTo>
                  <a:pt x="133057" y="31368"/>
                </a:lnTo>
                <a:close/>
              </a:path>
              <a:path w="186054" h="111759">
                <a:moveTo>
                  <a:pt x="184478" y="31368"/>
                </a:moveTo>
                <a:lnTo>
                  <a:pt x="133057" y="31368"/>
                </a:lnTo>
                <a:lnTo>
                  <a:pt x="139909" y="33000"/>
                </a:lnTo>
                <a:lnTo>
                  <a:pt x="144583" y="37515"/>
                </a:lnTo>
                <a:lnTo>
                  <a:pt x="147256" y="44345"/>
                </a:lnTo>
                <a:lnTo>
                  <a:pt x="148107" y="52920"/>
                </a:lnTo>
                <a:lnTo>
                  <a:pt x="148107" y="111493"/>
                </a:lnTo>
                <a:lnTo>
                  <a:pt x="185762" y="111493"/>
                </a:lnTo>
                <a:lnTo>
                  <a:pt x="185762" y="47269"/>
                </a:lnTo>
                <a:lnTo>
                  <a:pt x="184478" y="31368"/>
                </a:lnTo>
                <a:close/>
              </a:path>
              <a:path w="186054" h="111759">
                <a:moveTo>
                  <a:pt x="74472" y="0"/>
                </a:moveTo>
                <a:lnTo>
                  <a:pt x="62089" y="1322"/>
                </a:lnTo>
                <a:lnTo>
                  <a:pt x="50996" y="5408"/>
                </a:lnTo>
                <a:lnTo>
                  <a:pt x="41704" y="12435"/>
                </a:lnTo>
                <a:lnTo>
                  <a:pt x="34721" y="22580"/>
                </a:lnTo>
                <a:lnTo>
                  <a:pt x="182241" y="22580"/>
                </a:lnTo>
                <a:lnTo>
                  <a:pt x="181578" y="20904"/>
                </a:lnTo>
                <a:lnTo>
                  <a:pt x="108572" y="20904"/>
                </a:lnTo>
                <a:lnTo>
                  <a:pt x="102951" y="11642"/>
                </a:lnTo>
                <a:lnTo>
                  <a:pt x="95132" y="5122"/>
                </a:lnTo>
                <a:lnTo>
                  <a:pt x="85508" y="1267"/>
                </a:lnTo>
                <a:lnTo>
                  <a:pt x="74472" y="0"/>
                </a:lnTo>
                <a:close/>
              </a:path>
              <a:path w="186054" h="111759">
                <a:moveTo>
                  <a:pt x="147269" y="0"/>
                </a:moveTo>
                <a:lnTo>
                  <a:pt x="135927" y="1208"/>
                </a:lnTo>
                <a:lnTo>
                  <a:pt x="125410" y="4965"/>
                </a:lnTo>
                <a:lnTo>
                  <a:pt x="116149" y="11465"/>
                </a:lnTo>
                <a:lnTo>
                  <a:pt x="108572" y="20904"/>
                </a:lnTo>
                <a:lnTo>
                  <a:pt x="181578" y="20904"/>
                </a:lnTo>
                <a:lnTo>
                  <a:pt x="178284" y="12571"/>
                </a:lnTo>
                <a:lnTo>
                  <a:pt x="166522" y="3237"/>
                </a:lnTo>
                <a:lnTo>
                  <a:pt x="1472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283194" y="6587839"/>
            <a:ext cx="97195" cy="103647"/>
          </a:xfrm>
          <a:custGeom>
            <a:avLst/>
            <a:gdLst/>
            <a:ahLst/>
            <a:cxnLst/>
            <a:rect l="l" t="t" r="r" b="b"/>
            <a:pathLst>
              <a:path w="113665" h="114300">
                <a:moveTo>
                  <a:pt x="58369" y="0"/>
                </a:moveTo>
                <a:lnTo>
                  <a:pt x="34949" y="3828"/>
                </a:lnTo>
                <a:lnTo>
                  <a:pt x="16473" y="14949"/>
                </a:lnTo>
                <a:lnTo>
                  <a:pt x="4353" y="32816"/>
                </a:lnTo>
                <a:lnTo>
                  <a:pt x="0" y="56883"/>
                </a:lnTo>
                <a:lnTo>
                  <a:pt x="4844" y="80993"/>
                </a:lnTo>
                <a:lnTo>
                  <a:pt x="18200" y="98942"/>
                </a:lnTo>
                <a:lnTo>
                  <a:pt x="38303" y="110143"/>
                </a:lnTo>
                <a:lnTo>
                  <a:pt x="63385" y="114007"/>
                </a:lnTo>
                <a:lnTo>
                  <a:pt x="73832" y="113605"/>
                </a:lnTo>
                <a:lnTo>
                  <a:pt x="84069" y="112358"/>
                </a:lnTo>
                <a:lnTo>
                  <a:pt x="93955" y="110209"/>
                </a:lnTo>
                <a:lnTo>
                  <a:pt x="103352" y="107099"/>
                </a:lnTo>
                <a:lnTo>
                  <a:pt x="103352" y="88900"/>
                </a:lnTo>
                <a:lnTo>
                  <a:pt x="70078" y="88900"/>
                </a:lnTo>
                <a:lnTo>
                  <a:pt x="57603" y="87749"/>
                </a:lnTo>
                <a:lnTo>
                  <a:pt x="47956" y="84089"/>
                </a:lnTo>
                <a:lnTo>
                  <a:pt x="41369" y="77605"/>
                </a:lnTo>
                <a:lnTo>
                  <a:pt x="38074" y="67983"/>
                </a:lnTo>
                <a:lnTo>
                  <a:pt x="113385" y="67983"/>
                </a:lnTo>
                <a:lnTo>
                  <a:pt x="113385" y="61074"/>
                </a:lnTo>
                <a:lnTo>
                  <a:pt x="111570" y="46634"/>
                </a:lnTo>
                <a:lnTo>
                  <a:pt x="37655" y="46634"/>
                </a:lnTo>
                <a:lnTo>
                  <a:pt x="39370" y="37778"/>
                </a:lnTo>
                <a:lnTo>
                  <a:pt x="43332" y="30530"/>
                </a:lnTo>
                <a:lnTo>
                  <a:pt x="49685" y="25635"/>
                </a:lnTo>
                <a:lnTo>
                  <a:pt x="58572" y="23837"/>
                </a:lnTo>
                <a:lnTo>
                  <a:pt x="103666" y="23837"/>
                </a:lnTo>
                <a:lnTo>
                  <a:pt x="101017" y="18378"/>
                </a:lnTo>
                <a:lnTo>
                  <a:pt x="83997" y="4983"/>
                </a:lnTo>
                <a:lnTo>
                  <a:pt x="58369" y="0"/>
                </a:lnTo>
                <a:close/>
              </a:path>
              <a:path w="113665" h="114300">
                <a:moveTo>
                  <a:pt x="103352" y="80530"/>
                </a:moveTo>
                <a:lnTo>
                  <a:pt x="94826" y="84399"/>
                </a:lnTo>
                <a:lnTo>
                  <a:pt x="86320" y="86991"/>
                </a:lnTo>
                <a:lnTo>
                  <a:pt x="78011" y="88445"/>
                </a:lnTo>
                <a:lnTo>
                  <a:pt x="70078" y="88900"/>
                </a:lnTo>
                <a:lnTo>
                  <a:pt x="103352" y="88900"/>
                </a:lnTo>
                <a:lnTo>
                  <a:pt x="103352" y="80530"/>
                </a:lnTo>
                <a:close/>
              </a:path>
              <a:path w="113665" h="114300">
                <a:moveTo>
                  <a:pt x="103666" y="23837"/>
                </a:moveTo>
                <a:lnTo>
                  <a:pt x="58572" y="23837"/>
                </a:lnTo>
                <a:lnTo>
                  <a:pt x="68195" y="25635"/>
                </a:lnTo>
                <a:lnTo>
                  <a:pt x="74679" y="30530"/>
                </a:lnTo>
                <a:lnTo>
                  <a:pt x="78339" y="37778"/>
                </a:lnTo>
                <a:lnTo>
                  <a:pt x="79489" y="46634"/>
                </a:lnTo>
                <a:lnTo>
                  <a:pt x="111570" y="46634"/>
                </a:lnTo>
                <a:lnTo>
                  <a:pt x="110466" y="37852"/>
                </a:lnTo>
                <a:lnTo>
                  <a:pt x="103666" y="238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385158" y="6587841"/>
            <a:ext cx="78191" cy="103647"/>
          </a:xfrm>
          <a:custGeom>
            <a:avLst/>
            <a:gdLst/>
            <a:ahLst/>
            <a:cxnLst/>
            <a:rect l="l" t="t" r="r" b="b"/>
            <a:pathLst>
              <a:path w="91440" h="114300">
                <a:moveTo>
                  <a:pt x="2933" y="81368"/>
                </a:moveTo>
                <a:lnTo>
                  <a:pt x="28613" y="113690"/>
                </a:lnTo>
                <a:lnTo>
                  <a:pt x="40385" y="114007"/>
                </a:lnTo>
                <a:lnTo>
                  <a:pt x="58737" y="112408"/>
                </a:lnTo>
                <a:lnTo>
                  <a:pt x="75052" y="106708"/>
                </a:lnTo>
                <a:lnTo>
                  <a:pt x="86740" y="95555"/>
                </a:lnTo>
                <a:lnTo>
                  <a:pt x="88397" y="88899"/>
                </a:lnTo>
                <a:lnTo>
                  <a:pt x="38290" y="88899"/>
                </a:lnTo>
                <a:lnTo>
                  <a:pt x="28263" y="88253"/>
                </a:lnTo>
                <a:lnTo>
                  <a:pt x="18807" y="86548"/>
                </a:lnTo>
                <a:lnTo>
                  <a:pt x="10253" y="84136"/>
                </a:lnTo>
                <a:lnTo>
                  <a:pt x="2933" y="81368"/>
                </a:lnTo>
                <a:close/>
              </a:path>
              <a:path w="91440" h="114300">
                <a:moveTo>
                  <a:pt x="46443" y="0"/>
                </a:moveTo>
                <a:lnTo>
                  <a:pt x="30009" y="1991"/>
                </a:lnTo>
                <a:lnTo>
                  <a:pt x="15063" y="8256"/>
                </a:lnTo>
                <a:lnTo>
                  <a:pt x="4197" y="19229"/>
                </a:lnTo>
                <a:lnTo>
                  <a:pt x="0" y="35344"/>
                </a:lnTo>
                <a:lnTo>
                  <a:pt x="8368" y="56342"/>
                </a:lnTo>
                <a:lnTo>
                  <a:pt x="26777" y="65571"/>
                </a:lnTo>
                <a:lnTo>
                  <a:pt x="45187" y="70878"/>
                </a:lnTo>
                <a:lnTo>
                  <a:pt x="53555" y="80111"/>
                </a:lnTo>
                <a:lnTo>
                  <a:pt x="53555" y="87642"/>
                </a:lnTo>
                <a:lnTo>
                  <a:pt x="46024" y="88899"/>
                </a:lnTo>
                <a:lnTo>
                  <a:pt x="88397" y="88899"/>
                </a:lnTo>
                <a:lnTo>
                  <a:pt x="91211" y="77596"/>
                </a:lnTo>
                <a:lnTo>
                  <a:pt x="82450" y="55480"/>
                </a:lnTo>
                <a:lnTo>
                  <a:pt x="63176" y="45934"/>
                </a:lnTo>
                <a:lnTo>
                  <a:pt x="43901" y="40976"/>
                </a:lnTo>
                <a:lnTo>
                  <a:pt x="35140" y="32626"/>
                </a:lnTo>
                <a:lnTo>
                  <a:pt x="35140" y="26555"/>
                </a:lnTo>
                <a:lnTo>
                  <a:pt x="44348" y="25095"/>
                </a:lnTo>
                <a:lnTo>
                  <a:pt x="82622" y="25095"/>
                </a:lnTo>
                <a:lnTo>
                  <a:pt x="84734" y="6273"/>
                </a:lnTo>
                <a:lnTo>
                  <a:pt x="75454" y="3262"/>
                </a:lnTo>
                <a:lnTo>
                  <a:pt x="65903" y="1331"/>
                </a:lnTo>
                <a:lnTo>
                  <a:pt x="56195" y="303"/>
                </a:lnTo>
                <a:lnTo>
                  <a:pt x="46443" y="0"/>
                </a:lnTo>
                <a:close/>
              </a:path>
              <a:path w="91440" h="114300">
                <a:moveTo>
                  <a:pt x="82622" y="25095"/>
                </a:moveTo>
                <a:lnTo>
                  <a:pt x="52514" y="25095"/>
                </a:lnTo>
                <a:lnTo>
                  <a:pt x="59937" y="25563"/>
                </a:lnTo>
                <a:lnTo>
                  <a:pt x="67700" y="26954"/>
                </a:lnTo>
                <a:lnTo>
                  <a:pt x="75192" y="29247"/>
                </a:lnTo>
                <a:lnTo>
                  <a:pt x="81800" y="32423"/>
                </a:lnTo>
                <a:lnTo>
                  <a:pt x="82622" y="250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470668" y="6587841"/>
            <a:ext cx="95024" cy="103647"/>
          </a:xfrm>
          <a:custGeom>
            <a:avLst/>
            <a:gdLst/>
            <a:ahLst/>
            <a:cxnLst/>
            <a:rect l="l" t="t" r="r" b="b"/>
            <a:pathLst>
              <a:path w="111125" h="114300">
                <a:moveTo>
                  <a:pt x="62344" y="42456"/>
                </a:moveTo>
                <a:lnTo>
                  <a:pt x="56286" y="42456"/>
                </a:lnTo>
                <a:lnTo>
                  <a:pt x="39015" y="43596"/>
                </a:lnTo>
                <a:lnTo>
                  <a:pt x="20608" y="48601"/>
                </a:lnTo>
                <a:lnTo>
                  <a:pt x="5969" y="59842"/>
                </a:lnTo>
                <a:lnTo>
                  <a:pt x="0" y="79692"/>
                </a:lnTo>
                <a:lnTo>
                  <a:pt x="3345" y="95030"/>
                </a:lnTo>
                <a:lnTo>
                  <a:pt x="12320" y="105717"/>
                </a:lnTo>
                <a:lnTo>
                  <a:pt x="25337" y="111971"/>
                </a:lnTo>
                <a:lnTo>
                  <a:pt x="40805" y="114007"/>
                </a:lnTo>
                <a:lnTo>
                  <a:pt x="51522" y="112846"/>
                </a:lnTo>
                <a:lnTo>
                  <a:pt x="60650" y="109272"/>
                </a:lnTo>
                <a:lnTo>
                  <a:pt x="68485" y="103147"/>
                </a:lnTo>
                <a:lnTo>
                  <a:pt x="75323" y="94335"/>
                </a:lnTo>
                <a:lnTo>
                  <a:pt x="109192" y="94335"/>
                </a:lnTo>
                <a:lnTo>
                  <a:pt x="109076" y="88899"/>
                </a:lnTo>
                <a:lnTo>
                  <a:pt x="41846" y="88899"/>
                </a:lnTo>
                <a:lnTo>
                  <a:pt x="35153" y="84505"/>
                </a:lnTo>
                <a:lnTo>
                  <a:pt x="35153" y="76974"/>
                </a:lnTo>
                <a:lnTo>
                  <a:pt x="36920" y="70303"/>
                </a:lnTo>
                <a:lnTo>
                  <a:pt x="41765" y="65830"/>
                </a:lnTo>
                <a:lnTo>
                  <a:pt x="49003" y="63319"/>
                </a:lnTo>
                <a:lnTo>
                  <a:pt x="57950" y="62534"/>
                </a:lnTo>
                <a:lnTo>
                  <a:pt x="109025" y="62534"/>
                </a:lnTo>
                <a:lnTo>
                  <a:pt x="108991" y="45173"/>
                </a:lnTo>
                <a:lnTo>
                  <a:pt x="108741" y="43916"/>
                </a:lnTo>
                <a:lnTo>
                  <a:pt x="73850" y="43916"/>
                </a:lnTo>
                <a:lnTo>
                  <a:pt x="69037" y="43078"/>
                </a:lnTo>
                <a:lnTo>
                  <a:pt x="62344" y="42456"/>
                </a:lnTo>
                <a:close/>
              </a:path>
              <a:path w="111125" h="114300">
                <a:moveTo>
                  <a:pt x="109192" y="94335"/>
                </a:moveTo>
                <a:lnTo>
                  <a:pt x="75730" y="94335"/>
                </a:lnTo>
                <a:lnTo>
                  <a:pt x="75730" y="99987"/>
                </a:lnTo>
                <a:lnTo>
                  <a:pt x="76365" y="105638"/>
                </a:lnTo>
                <a:lnTo>
                  <a:pt x="76568" y="111493"/>
                </a:lnTo>
                <a:lnTo>
                  <a:pt x="111086" y="111493"/>
                </a:lnTo>
                <a:lnTo>
                  <a:pt x="110052" y="105056"/>
                </a:lnTo>
                <a:lnTo>
                  <a:pt x="109410" y="98621"/>
                </a:lnTo>
                <a:lnTo>
                  <a:pt x="109192" y="94335"/>
                </a:lnTo>
                <a:close/>
              </a:path>
              <a:path w="111125" h="114300">
                <a:moveTo>
                  <a:pt x="109025" y="62534"/>
                </a:moveTo>
                <a:lnTo>
                  <a:pt x="63601" y="62534"/>
                </a:lnTo>
                <a:lnTo>
                  <a:pt x="69037" y="62953"/>
                </a:lnTo>
                <a:lnTo>
                  <a:pt x="73850" y="63169"/>
                </a:lnTo>
                <a:lnTo>
                  <a:pt x="72223" y="72574"/>
                </a:lnTo>
                <a:lnTo>
                  <a:pt x="67576" y="80821"/>
                </a:lnTo>
                <a:lnTo>
                  <a:pt x="60263" y="86674"/>
                </a:lnTo>
                <a:lnTo>
                  <a:pt x="50634" y="88899"/>
                </a:lnTo>
                <a:lnTo>
                  <a:pt x="109076" y="88899"/>
                </a:lnTo>
                <a:lnTo>
                  <a:pt x="109025" y="62534"/>
                </a:lnTo>
                <a:close/>
              </a:path>
              <a:path w="111125" h="114300">
                <a:moveTo>
                  <a:pt x="104999" y="25095"/>
                </a:moveTo>
                <a:lnTo>
                  <a:pt x="48945" y="25095"/>
                </a:lnTo>
                <a:lnTo>
                  <a:pt x="58550" y="25948"/>
                </a:lnTo>
                <a:lnTo>
                  <a:pt x="66422" y="28938"/>
                </a:lnTo>
                <a:lnTo>
                  <a:pt x="71782" y="34712"/>
                </a:lnTo>
                <a:lnTo>
                  <a:pt x="73850" y="43916"/>
                </a:lnTo>
                <a:lnTo>
                  <a:pt x="108741" y="43916"/>
                </a:lnTo>
                <a:lnTo>
                  <a:pt x="104999" y="25095"/>
                </a:lnTo>
                <a:close/>
              </a:path>
              <a:path w="111125" h="114300">
                <a:moveTo>
                  <a:pt x="57111" y="0"/>
                </a:moveTo>
                <a:lnTo>
                  <a:pt x="45403" y="442"/>
                </a:lnTo>
                <a:lnTo>
                  <a:pt x="34342" y="1824"/>
                </a:lnTo>
                <a:lnTo>
                  <a:pt x="23788" y="4227"/>
                </a:lnTo>
                <a:lnTo>
                  <a:pt x="13601" y="7734"/>
                </a:lnTo>
                <a:lnTo>
                  <a:pt x="14236" y="33248"/>
                </a:lnTo>
                <a:lnTo>
                  <a:pt x="22365" y="29504"/>
                </a:lnTo>
                <a:lnTo>
                  <a:pt x="30967" y="26976"/>
                </a:lnTo>
                <a:lnTo>
                  <a:pt x="39880" y="25545"/>
                </a:lnTo>
                <a:lnTo>
                  <a:pt x="48945" y="25095"/>
                </a:lnTo>
                <a:lnTo>
                  <a:pt x="104999" y="25095"/>
                </a:lnTo>
                <a:lnTo>
                  <a:pt x="104798" y="24083"/>
                </a:lnTo>
                <a:lnTo>
                  <a:pt x="93486" y="10113"/>
                </a:lnTo>
                <a:lnTo>
                  <a:pt x="76957" y="2381"/>
                </a:lnTo>
                <a:lnTo>
                  <a:pt x="571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576398" y="6587842"/>
            <a:ext cx="104798" cy="141076"/>
          </a:xfrm>
          <a:custGeom>
            <a:avLst/>
            <a:gdLst/>
            <a:ahLst/>
            <a:cxnLst/>
            <a:rect l="l" t="t" r="r" b="b"/>
            <a:pathLst>
              <a:path w="122554" h="155575">
                <a:moveTo>
                  <a:pt x="34734" y="2501"/>
                </a:moveTo>
                <a:lnTo>
                  <a:pt x="0" y="2501"/>
                </a:lnTo>
                <a:lnTo>
                  <a:pt x="0" y="155422"/>
                </a:lnTo>
                <a:lnTo>
                  <a:pt x="37655" y="155422"/>
                </a:lnTo>
                <a:lnTo>
                  <a:pt x="37655" y="96215"/>
                </a:lnTo>
                <a:lnTo>
                  <a:pt x="109829" y="96215"/>
                </a:lnTo>
                <a:lnTo>
                  <a:pt x="115443" y="85140"/>
                </a:lnTo>
                <a:lnTo>
                  <a:pt x="60667" y="85140"/>
                </a:lnTo>
                <a:lnTo>
                  <a:pt x="51778" y="83027"/>
                </a:lnTo>
                <a:lnTo>
                  <a:pt x="44456" y="77184"/>
                </a:lnTo>
                <a:lnTo>
                  <a:pt x="39486" y="68360"/>
                </a:lnTo>
                <a:lnTo>
                  <a:pt x="37655" y="57302"/>
                </a:lnTo>
                <a:lnTo>
                  <a:pt x="39309" y="45979"/>
                </a:lnTo>
                <a:lnTo>
                  <a:pt x="43984" y="36969"/>
                </a:lnTo>
                <a:lnTo>
                  <a:pt x="51248" y="31016"/>
                </a:lnTo>
                <a:lnTo>
                  <a:pt x="60667" y="28867"/>
                </a:lnTo>
                <a:lnTo>
                  <a:pt x="116062" y="28867"/>
                </a:lnTo>
                <a:lnTo>
                  <a:pt x="112663" y="22174"/>
                </a:lnTo>
                <a:lnTo>
                  <a:pt x="34734" y="22174"/>
                </a:lnTo>
                <a:lnTo>
                  <a:pt x="34734" y="2501"/>
                </a:lnTo>
                <a:close/>
              </a:path>
              <a:path w="122554" h="155575">
                <a:moveTo>
                  <a:pt x="109829" y="96215"/>
                </a:moveTo>
                <a:lnTo>
                  <a:pt x="38074" y="96215"/>
                </a:lnTo>
                <a:lnTo>
                  <a:pt x="44616" y="104469"/>
                </a:lnTo>
                <a:lnTo>
                  <a:pt x="53062" y="109972"/>
                </a:lnTo>
                <a:lnTo>
                  <a:pt x="62643" y="113042"/>
                </a:lnTo>
                <a:lnTo>
                  <a:pt x="72593" y="113995"/>
                </a:lnTo>
                <a:lnTo>
                  <a:pt x="94050" y="109308"/>
                </a:lnTo>
                <a:lnTo>
                  <a:pt x="109643" y="96581"/>
                </a:lnTo>
                <a:lnTo>
                  <a:pt x="109829" y="96215"/>
                </a:lnTo>
                <a:close/>
              </a:path>
              <a:path w="122554" h="155575">
                <a:moveTo>
                  <a:pt x="116062" y="28867"/>
                </a:moveTo>
                <a:lnTo>
                  <a:pt x="60667" y="28867"/>
                </a:lnTo>
                <a:lnTo>
                  <a:pt x="70412" y="31051"/>
                </a:lnTo>
                <a:lnTo>
                  <a:pt x="77562" y="36939"/>
                </a:lnTo>
                <a:lnTo>
                  <a:pt x="81963" y="45535"/>
                </a:lnTo>
                <a:lnTo>
                  <a:pt x="83464" y="55841"/>
                </a:lnTo>
                <a:lnTo>
                  <a:pt x="81902" y="67743"/>
                </a:lnTo>
                <a:lnTo>
                  <a:pt x="77400" y="77001"/>
                </a:lnTo>
                <a:lnTo>
                  <a:pt x="70230" y="83004"/>
                </a:lnTo>
                <a:lnTo>
                  <a:pt x="60667" y="85140"/>
                </a:lnTo>
                <a:lnTo>
                  <a:pt x="115443" y="85140"/>
                </a:lnTo>
                <a:lnTo>
                  <a:pt x="119157" y="77813"/>
                </a:lnTo>
                <a:lnTo>
                  <a:pt x="122377" y="55003"/>
                </a:lnTo>
                <a:lnTo>
                  <a:pt x="119324" y="35291"/>
                </a:lnTo>
                <a:lnTo>
                  <a:pt x="116062" y="28867"/>
                </a:lnTo>
                <a:close/>
              </a:path>
              <a:path w="122554" h="155575">
                <a:moveTo>
                  <a:pt x="75730" y="0"/>
                </a:moveTo>
                <a:lnTo>
                  <a:pt x="63208" y="1316"/>
                </a:lnTo>
                <a:lnTo>
                  <a:pt x="51827" y="5357"/>
                </a:lnTo>
                <a:lnTo>
                  <a:pt x="42252" y="12264"/>
                </a:lnTo>
                <a:lnTo>
                  <a:pt x="35153" y="22174"/>
                </a:lnTo>
                <a:lnTo>
                  <a:pt x="112663" y="22174"/>
                </a:lnTo>
                <a:lnTo>
                  <a:pt x="110350" y="17619"/>
                </a:lnTo>
                <a:lnTo>
                  <a:pt x="95727" y="4888"/>
                </a:lnTo>
                <a:lnTo>
                  <a:pt x="757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862297" y="6307913"/>
            <a:ext cx="228057" cy="367948"/>
          </a:xfrm>
          <a:custGeom>
            <a:avLst/>
            <a:gdLst/>
            <a:ahLst/>
            <a:cxnLst/>
            <a:rect l="l" t="t" r="r" b="b"/>
            <a:pathLst>
              <a:path w="266700" h="405765">
                <a:moveTo>
                  <a:pt x="258051" y="0"/>
                </a:moveTo>
                <a:lnTo>
                  <a:pt x="253187" y="1079"/>
                </a:lnTo>
                <a:lnTo>
                  <a:pt x="0" y="396989"/>
                </a:lnTo>
                <a:lnTo>
                  <a:pt x="1079" y="401866"/>
                </a:lnTo>
                <a:lnTo>
                  <a:pt x="6057" y="405041"/>
                </a:lnTo>
                <a:lnTo>
                  <a:pt x="7531" y="405447"/>
                </a:lnTo>
                <a:lnTo>
                  <a:pt x="11582" y="405447"/>
                </a:lnTo>
                <a:lnTo>
                  <a:pt x="14122" y="404164"/>
                </a:lnTo>
                <a:lnTo>
                  <a:pt x="266458" y="9563"/>
                </a:lnTo>
                <a:lnTo>
                  <a:pt x="265391" y="4699"/>
                </a:lnTo>
                <a:lnTo>
                  <a:pt x="258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844033" y="6282037"/>
            <a:ext cx="225342" cy="114012"/>
          </a:xfrm>
          <a:custGeom>
            <a:avLst/>
            <a:gdLst/>
            <a:ahLst/>
            <a:cxnLst/>
            <a:rect l="l" t="t" r="r" b="b"/>
            <a:pathLst>
              <a:path w="263525" h="125729">
                <a:moveTo>
                  <a:pt x="255117" y="0"/>
                </a:moveTo>
                <a:lnTo>
                  <a:pt x="1790" y="112102"/>
                </a:lnTo>
                <a:lnTo>
                  <a:pt x="0" y="116751"/>
                </a:lnTo>
                <a:lnTo>
                  <a:pt x="3060" y="123672"/>
                </a:lnTo>
                <a:lnTo>
                  <a:pt x="5943" y="125425"/>
                </a:lnTo>
                <a:lnTo>
                  <a:pt x="10033" y="125425"/>
                </a:lnTo>
                <a:lnTo>
                  <a:pt x="11112" y="125209"/>
                </a:lnTo>
                <a:lnTo>
                  <a:pt x="261493" y="14414"/>
                </a:lnTo>
                <a:lnTo>
                  <a:pt x="263296" y="9766"/>
                </a:lnTo>
                <a:lnTo>
                  <a:pt x="259778" y="1803"/>
                </a:lnTo>
                <a:lnTo>
                  <a:pt x="2551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772086" y="6202604"/>
            <a:ext cx="292673" cy="61613"/>
          </a:xfrm>
          <a:custGeom>
            <a:avLst/>
            <a:gdLst/>
            <a:ahLst/>
            <a:cxnLst/>
            <a:rect l="l" t="t" r="r" b="b"/>
            <a:pathLst>
              <a:path w="342265" h="67945">
                <a:moveTo>
                  <a:pt x="5384" y="0"/>
                </a:moveTo>
                <a:lnTo>
                  <a:pt x="1358" y="2921"/>
                </a:lnTo>
                <a:lnTo>
                  <a:pt x="0" y="11518"/>
                </a:lnTo>
                <a:lnTo>
                  <a:pt x="2933" y="15557"/>
                </a:lnTo>
                <a:lnTo>
                  <a:pt x="332422" y="67741"/>
                </a:lnTo>
                <a:lnTo>
                  <a:pt x="333667" y="67843"/>
                </a:lnTo>
                <a:lnTo>
                  <a:pt x="337477" y="67843"/>
                </a:lnTo>
                <a:lnTo>
                  <a:pt x="340829" y="65074"/>
                </a:lnTo>
                <a:lnTo>
                  <a:pt x="342125" y="56896"/>
                </a:lnTo>
                <a:lnTo>
                  <a:pt x="339191" y="52857"/>
                </a:lnTo>
                <a:lnTo>
                  <a:pt x="53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929109" y="6096523"/>
            <a:ext cx="149323" cy="138196"/>
          </a:xfrm>
          <a:custGeom>
            <a:avLst/>
            <a:gdLst/>
            <a:ahLst/>
            <a:cxnLst/>
            <a:rect l="l" t="t" r="r" b="b"/>
            <a:pathLst>
              <a:path w="174625" h="152400">
                <a:moveTo>
                  <a:pt x="10680" y="0"/>
                </a:moveTo>
                <a:lnTo>
                  <a:pt x="5702" y="355"/>
                </a:lnTo>
                <a:lnTo>
                  <a:pt x="0" y="6934"/>
                </a:lnTo>
                <a:lnTo>
                  <a:pt x="355" y="11912"/>
                </a:lnTo>
                <a:lnTo>
                  <a:pt x="161531" y="151663"/>
                </a:lnTo>
                <a:lnTo>
                  <a:pt x="163372" y="152298"/>
                </a:lnTo>
                <a:lnTo>
                  <a:pt x="167411" y="152298"/>
                </a:lnTo>
                <a:lnTo>
                  <a:pt x="169595" y="151371"/>
                </a:lnTo>
                <a:lnTo>
                  <a:pt x="174015" y="146291"/>
                </a:lnTo>
                <a:lnTo>
                  <a:pt x="173659" y="141312"/>
                </a:lnTo>
                <a:lnTo>
                  <a:pt x="10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023556" y="5945653"/>
            <a:ext cx="81992" cy="271211"/>
          </a:xfrm>
          <a:custGeom>
            <a:avLst/>
            <a:gdLst/>
            <a:ahLst/>
            <a:cxnLst/>
            <a:rect l="l" t="t" r="r" b="b"/>
            <a:pathLst>
              <a:path w="95884" h="299084">
                <a:moveTo>
                  <a:pt x="10858" y="0"/>
                </a:moveTo>
                <a:lnTo>
                  <a:pt x="2451" y="2336"/>
                </a:lnTo>
                <a:lnTo>
                  <a:pt x="0" y="6667"/>
                </a:lnTo>
                <a:lnTo>
                  <a:pt x="80022" y="296240"/>
                </a:lnTo>
                <a:lnTo>
                  <a:pt x="83197" y="298526"/>
                </a:lnTo>
                <a:lnTo>
                  <a:pt x="86652" y="298526"/>
                </a:lnTo>
                <a:lnTo>
                  <a:pt x="88049" y="298437"/>
                </a:lnTo>
                <a:lnTo>
                  <a:pt x="92951" y="297078"/>
                </a:lnTo>
                <a:lnTo>
                  <a:pt x="95415" y="292734"/>
                </a:lnTo>
                <a:lnTo>
                  <a:pt x="15189" y="2476"/>
                </a:lnTo>
                <a:lnTo>
                  <a:pt x="10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121295" y="5916141"/>
            <a:ext cx="97739" cy="301153"/>
          </a:xfrm>
          <a:custGeom>
            <a:avLst/>
            <a:gdLst/>
            <a:ahLst/>
            <a:cxnLst/>
            <a:rect l="l" t="t" r="r" b="b"/>
            <a:pathLst>
              <a:path w="114300" h="332104">
                <a:moveTo>
                  <a:pt x="103225" y="0"/>
                </a:moveTo>
                <a:lnTo>
                  <a:pt x="98818" y="2336"/>
                </a:lnTo>
                <a:lnTo>
                  <a:pt x="0" y="325539"/>
                </a:lnTo>
                <a:lnTo>
                  <a:pt x="2349" y="329945"/>
                </a:lnTo>
                <a:lnTo>
                  <a:pt x="7277" y="331444"/>
                </a:lnTo>
                <a:lnTo>
                  <a:pt x="8813" y="331558"/>
                </a:lnTo>
                <a:lnTo>
                  <a:pt x="12191" y="331558"/>
                </a:lnTo>
                <a:lnTo>
                  <a:pt x="15303" y="329374"/>
                </a:lnTo>
                <a:lnTo>
                  <a:pt x="113880" y="6946"/>
                </a:lnTo>
                <a:lnTo>
                  <a:pt x="111544" y="2539"/>
                </a:lnTo>
                <a:lnTo>
                  <a:pt x="103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147422" y="6064065"/>
            <a:ext cx="187876" cy="171018"/>
          </a:xfrm>
          <a:custGeom>
            <a:avLst/>
            <a:gdLst/>
            <a:ahLst/>
            <a:cxnLst/>
            <a:rect l="l" t="t" r="r" b="b"/>
            <a:pathLst>
              <a:path w="219709" h="188595">
                <a:moveTo>
                  <a:pt x="208622" y="0"/>
                </a:moveTo>
                <a:lnTo>
                  <a:pt x="393" y="177457"/>
                </a:lnTo>
                <a:lnTo>
                  <a:pt x="0" y="182435"/>
                </a:lnTo>
                <a:lnTo>
                  <a:pt x="4381" y="187578"/>
                </a:lnTo>
                <a:lnTo>
                  <a:pt x="6591" y="188518"/>
                </a:lnTo>
                <a:lnTo>
                  <a:pt x="10629" y="188518"/>
                </a:lnTo>
                <a:lnTo>
                  <a:pt x="12446" y="187896"/>
                </a:lnTo>
                <a:lnTo>
                  <a:pt x="218833" y="12001"/>
                </a:lnTo>
                <a:lnTo>
                  <a:pt x="219240" y="7023"/>
                </a:lnTo>
                <a:lnTo>
                  <a:pt x="213588" y="393"/>
                </a:lnTo>
                <a:lnTo>
                  <a:pt x="2086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160576" y="6231947"/>
            <a:ext cx="140635" cy="33397"/>
          </a:xfrm>
          <a:custGeom>
            <a:avLst/>
            <a:gdLst/>
            <a:ahLst/>
            <a:cxnLst/>
            <a:rect l="l" t="t" r="r" b="b"/>
            <a:pathLst>
              <a:path w="164465" h="36829">
                <a:moveTo>
                  <a:pt x="158686" y="0"/>
                </a:moveTo>
                <a:lnTo>
                  <a:pt x="3009" y="21628"/>
                </a:lnTo>
                <a:lnTo>
                  <a:pt x="0" y="25615"/>
                </a:lnTo>
                <a:lnTo>
                  <a:pt x="1142" y="33858"/>
                </a:lnTo>
                <a:lnTo>
                  <a:pt x="4521" y="36715"/>
                </a:lnTo>
                <a:lnTo>
                  <a:pt x="8394" y="36715"/>
                </a:lnTo>
                <a:lnTo>
                  <a:pt x="9486" y="36639"/>
                </a:lnTo>
                <a:lnTo>
                  <a:pt x="160896" y="15595"/>
                </a:lnTo>
                <a:lnTo>
                  <a:pt x="163906" y="11620"/>
                </a:lnTo>
                <a:lnTo>
                  <a:pt x="162699" y="2997"/>
                </a:lnTo>
                <a:lnTo>
                  <a:pt x="1586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155470" y="6282940"/>
            <a:ext cx="259008" cy="134742"/>
          </a:xfrm>
          <a:custGeom>
            <a:avLst/>
            <a:gdLst/>
            <a:ahLst/>
            <a:cxnLst/>
            <a:rect l="l" t="t" r="r" b="b"/>
            <a:pathLst>
              <a:path w="302895" h="148590">
                <a:moveTo>
                  <a:pt x="8343" y="0"/>
                </a:moveTo>
                <a:lnTo>
                  <a:pt x="3657" y="1714"/>
                </a:lnTo>
                <a:lnTo>
                  <a:pt x="0" y="9613"/>
                </a:lnTo>
                <a:lnTo>
                  <a:pt x="1727" y="14287"/>
                </a:lnTo>
                <a:lnTo>
                  <a:pt x="291261" y="148234"/>
                </a:lnTo>
                <a:lnTo>
                  <a:pt x="292392" y="148475"/>
                </a:lnTo>
                <a:lnTo>
                  <a:pt x="296468" y="148475"/>
                </a:lnTo>
                <a:lnTo>
                  <a:pt x="299326" y="146773"/>
                </a:lnTo>
                <a:lnTo>
                  <a:pt x="302475" y="139954"/>
                </a:lnTo>
                <a:lnTo>
                  <a:pt x="300761" y="135267"/>
                </a:lnTo>
                <a:lnTo>
                  <a:pt x="8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112525" y="6318247"/>
            <a:ext cx="0" cy="199233"/>
          </a:xfrm>
          <a:custGeom>
            <a:avLst/>
            <a:gdLst/>
            <a:ahLst/>
            <a:cxnLst/>
            <a:rect l="l" t="t" r="r" b="b"/>
            <a:pathLst>
              <a:path h="219709">
                <a:moveTo>
                  <a:pt x="0" y="0"/>
                </a:moveTo>
                <a:lnTo>
                  <a:pt x="0" y="219392"/>
                </a:lnTo>
              </a:path>
            </a:pathLst>
          </a:custGeom>
          <a:ln w="157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134228" y="6308349"/>
            <a:ext cx="84707" cy="134166"/>
          </a:xfrm>
          <a:custGeom>
            <a:avLst/>
            <a:gdLst/>
            <a:ahLst/>
            <a:cxnLst/>
            <a:rect l="l" t="t" r="r" b="b"/>
            <a:pathLst>
              <a:path w="99059" h="147954">
                <a:moveTo>
                  <a:pt x="8534" y="0"/>
                </a:moveTo>
                <a:lnTo>
                  <a:pt x="1142" y="4584"/>
                </a:lnTo>
                <a:lnTo>
                  <a:pt x="0" y="9448"/>
                </a:lnTo>
                <a:lnTo>
                  <a:pt x="84747" y="146062"/>
                </a:lnTo>
                <a:lnTo>
                  <a:pt x="87312" y="147383"/>
                </a:lnTo>
                <a:lnTo>
                  <a:pt x="91376" y="147383"/>
                </a:lnTo>
                <a:lnTo>
                  <a:pt x="92811" y="147002"/>
                </a:lnTo>
                <a:lnTo>
                  <a:pt x="97802" y="143903"/>
                </a:lnTo>
                <a:lnTo>
                  <a:pt x="98932" y="139052"/>
                </a:lnTo>
                <a:lnTo>
                  <a:pt x="13398" y="1142"/>
                </a:lnTo>
                <a:lnTo>
                  <a:pt x="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090724" y="6486933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189353" y="6411739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384648" y="6387317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271748" y="6216444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305555" y="6048954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189353" y="5901013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009242" y="5930489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13" y="48973"/>
                </a:lnTo>
                <a:lnTo>
                  <a:pt x="43514" y="43510"/>
                </a:lnTo>
                <a:lnTo>
                  <a:pt x="48975" y="35407"/>
                </a:lnTo>
                <a:lnTo>
                  <a:pt x="50977" y="25488"/>
                </a:lnTo>
                <a:lnTo>
                  <a:pt x="48975" y="15569"/>
                </a:lnTo>
                <a:lnTo>
                  <a:pt x="43514" y="7467"/>
                </a:lnTo>
                <a:lnTo>
                  <a:pt x="35413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914838" y="6081398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757523" y="6187160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829894" y="6365513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848180" y="6645314"/>
            <a:ext cx="43982" cy="46641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488" y="0"/>
                </a:moveTo>
                <a:lnTo>
                  <a:pt x="15569" y="2003"/>
                </a:lnTo>
                <a:lnTo>
                  <a:pt x="7467" y="7467"/>
                </a:lnTo>
                <a:lnTo>
                  <a:pt x="2003" y="15569"/>
                </a:lnTo>
                <a:lnTo>
                  <a:pt x="0" y="25488"/>
                </a:lnTo>
                <a:lnTo>
                  <a:pt x="2003" y="35407"/>
                </a:lnTo>
                <a:lnTo>
                  <a:pt x="7467" y="43510"/>
                </a:lnTo>
                <a:lnTo>
                  <a:pt x="15569" y="48973"/>
                </a:lnTo>
                <a:lnTo>
                  <a:pt x="25488" y="50977"/>
                </a:lnTo>
                <a:lnTo>
                  <a:pt x="35407" y="48973"/>
                </a:lnTo>
                <a:lnTo>
                  <a:pt x="43510" y="43510"/>
                </a:lnTo>
                <a:lnTo>
                  <a:pt x="48973" y="35407"/>
                </a:lnTo>
                <a:lnTo>
                  <a:pt x="50977" y="25488"/>
                </a:lnTo>
                <a:lnTo>
                  <a:pt x="48973" y="15569"/>
                </a:lnTo>
                <a:lnTo>
                  <a:pt x="43510" y="7467"/>
                </a:lnTo>
                <a:lnTo>
                  <a:pt x="35407" y="2003"/>
                </a:lnTo>
                <a:lnTo>
                  <a:pt x="254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61759" y="5935130"/>
            <a:ext cx="6839537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002" y="0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defTabSz="400701"/>
            <a:endParaRPr>
              <a:solidFill>
                <a:prstClr val="black"/>
              </a:solidFill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466974" y="1908840"/>
            <a:ext cx="3779230" cy="1158141"/>
          </a:xfrm>
          <a:prstGeom prst="rect">
            <a:avLst/>
          </a:prstGeom>
          <a:noFill/>
        </p:spPr>
        <p:txBody>
          <a:bodyPr wrap="square" lIns="80140" tIns="40070" rIns="80140" bIns="40070" rtlCol="0">
            <a:spAutoFit/>
          </a:bodyPr>
          <a:lstStyle/>
          <a:p>
            <a:pPr defTabSz="400701"/>
            <a:r>
              <a:rPr lang="it-IT" sz="3500" dirty="0">
                <a:solidFill>
                  <a:prstClr val="white"/>
                </a:solidFill>
                <a:latin typeface="Frutiger 95 UltraBlack" pitchFamily="34" charset="0"/>
              </a:rPr>
              <a:t>Presentazione agli </a:t>
            </a:r>
            <a:r>
              <a:rPr lang="it-IT" sz="3500" dirty="0" smtClean="0">
                <a:solidFill>
                  <a:prstClr val="white"/>
                </a:solidFill>
                <a:latin typeface="Frutiger 95 UltraBlack" pitchFamily="34" charset="0"/>
              </a:rPr>
              <a:t>investitori</a:t>
            </a:r>
            <a:endParaRPr lang="it-IT" sz="3500" dirty="0">
              <a:solidFill>
                <a:prstClr val="white"/>
              </a:solidFill>
              <a:latin typeface="Frutiger 95 UltraBlack" pitchFamily="34" charset="0"/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5076056" y="3597200"/>
            <a:ext cx="3778826" cy="911919"/>
          </a:xfrm>
          <a:prstGeom prst="rect">
            <a:avLst/>
          </a:prstGeom>
          <a:noFill/>
        </p:spPr>
        <p:txBody>
          <a:bodyPr wrap="square" lIns="80140" tIns="40070" rIns="80140" bIns="40070" rtlCol="0">
            <a:spAutoFit/>
          </a:bodyPr>
          <a:lstStyle/>
          <a:p>
            <a:pPr defTabSz="400701"/>
            <a:r>
              <a:rPr lang="it-IT" dirty="0" smtClean="0">
                <a:solidFill>
                  <a:prstClr val="white"/>
                </a:solidFill>
                <a:latin typeface="Frutiger 95 UltraBlack" pitchFamily="34" charset="0"/>
              </a:rPr>
              <a:t>MESAP</a:t>
            </a:r>
          </a:p>
          <a:p>
            <a:pPr defTabSz="400701"/>
            <a:r>
              <a:rPr lang="it-IT" dirty="0" smtClean="0">
                <a:solidFill>
                  <a:prstClr val="white"/>
                </a:solidFill>
                <a:latin typeface="Frutiger 95 UltraBlack" pitchFamily="34" charset="0"/>
              </a:rPr>
              <a:t>Polo di Innovazione</a:t>
            </a:r>
          </a:p>
          <a:p>
            <a:pPr defTabSz="400701"/>
            <a:r>
              <a:rPr lang="it-IT" dirty="0" smtClean="0">
                <a:solidFill>
                  <a:prstClr val="white"/>
                </a:solidFill>
                <a:latin typeface="Frutiger 95 UltraBlack" pitchFamily="34" charset="0"/>
              </a:rPr>
              <a:t>Smart </a:t>
            </a:r>
            <a:r>
              <a:rPr lang="it-IT" dirty="0" err="1" smtClean="0">
                <a:solidFill>
                  <a:prstClr val="white"/>
                </a:solidFill>
                <a:latin typeface="Frutiger 95 UltraBlack" pitchFamily="34" charset="0"/>
              </a:rPr>
              <a:t>Products</a:t>
            </a:r>
            <a:r>
              <a:rPr lang="it-IT" dirty="0" smtClean="0">
                <a:solidFill>
                  <a:prstClr val="white"/>
                </a:solidFill>
                <a:latin typeface="Frutiger 95 UltraBlack" pitchFamily="34" charset="0"/>
              </a:rPr>
              <a:t> and Manufacturing</a:t>
            </a:r>
            <a:endParaRPr lang="it-IT" dirty="0">
              <a:solidFill>
                <a:prstClr val="white"/>
              </a:solidFill>
              <a:latin typeface="Frutiger 95 Ultra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506" y="947222"/>
            <a:ext cx="2246633" cy="27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CasellaDiTesto 44"/>
          <p:cNvSpPr txBox="1"/>
          <p:nvPr/>
        </p:nvSpPr>
        <p:spPr>
          <a:xfrm>
            <a:off x="532132" y="5157192"/>
            <a:ext cx="7225391" cy="511810"/>
          </a:xfrm>
          <a:prstGeom prst="rect">
            <a:avLst/>
          </a:prstGeom>
          <a:noFill/>
        </p:spPr>
        <p:txBody>
          <a:bodyPr wrap="square" lIns="80140" tIns="40070" rIns="80140" bIns="40070" rtlCol="0">
            <a:spAutoFit/>
          </a:bodyPr>
          <a:lstStyle/>
          <a:p>
            <a:pPr defTabSz="400701"/>
            <a:r>
              <a:rPr lang="it-IT" sz="2800" b="1" dirty="0">
                <a:solidFill>
                  <a:prstClr val="white"/>
                </a:solidFill>
                <a:latin typeface="Frutiger 45 Light" pitchFamily="34" charset="0"/>
              </a:rPr>
              <a:t>Informazioni preliminari </a:t>
            </a:r>
            <a:r>
              <a:rPr lang="it-IT" sz="2800" b="1">
                <a:solidFill>
                  <a:prstClr val="white"/>
                </a:solidFill>
                <a:latin typeface="Frutiger 45 Light" pitchFamily="34" charset="0"/>
              </a:rPr>
              <a:t>azienda </a:t>
            </a:r>
            <a:r>
              <a:rPr lang="it-IT" sz="2800" b="1" smtClean="0">
                <a:solidFill>
                  <a:prstClr val="white"/>
                </a:solidFill>
                <a:latin typeface="Frutiger 45 Light" pitchFamily="34" charset="0"/>
              </a:rPr>
              <a:t>…</a:t>
            </a:r>
            <a:endParaRPr lang="it-IT" sz="2800" b="1" dirty="0">
              <a:solidFill>
                <a:prstClr val="white"/>
              </a:solidFill>
              <a:latin typeface="Frutiger 4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5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3748" y="1844824"/>
            <a:ext cx="8180700" cy="4001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1" marR="4453" defTabSz="400701">
              <a:lnSpc>
                <a:spcPts val="3857"/>
              </a:lnSpc>
            </a:pPr>
            <a:r>
              <a:rPr lang="it-IT" sz="2400" spc="114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La presente slide è </a:t>
            </a:r>
            <a:r>
              <a:rPr lang="it-IT" sz="2400" b="1" spc="114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riassuntiva</a:t>
            </a:r>
            <a:r>
              <a:rPr lang="it-IT" sz="2400" spc="114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 rispetto ai contenuti successivi.</a:t>
            </a:r>
          </a:p>
          <a:p>
            <a:pPr marL="354031" marR="4453" indent="-342900" defTabSz="400701">
              <a:lnSpc>
                <a:spcPts val="3857"/>
              </a:lnSpc>
              <a:buFont typeface="Arial" panose="020B0604020202020204" pitchFamily="34" charset="0"/>
              <a:buChar char="•"/>
            </a:pPr>
            <a:r>
              <a:rPr lang="it-IT" sz="2400" spc="114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Contestualizzare azienda (data costituzione, luogo, team, …)</a:t>
            </a:r>
          </a:p>
          <a:p>
            <a:pPr marL="354031" marR="4453" indent="-342900" defTabSz="400701">
              <a:lnSpc>
                <a:spcPts val="3857"/>
              </a:lnSpc>
              <a:buFont typeface="Arial" panose="020B0604020202020204" pitchFamily="34" charset="0"/>
              <a:buChar char="•"/>
            </a:pPr>
            <a:r>
              <a:rPr lang="it-IT" sz="2400" spc="114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Attività principale</a:t>
            </a:r>
          </a:p>
          <a:p>
            <a:pPr marL="354031" marR="4453" indent="-342900" defTabSz="400701">
              <a:lnSpc>
                <a:spcPts val="3857"/>
              </a:lnSpc>
              <a:buFont typeface="Arial" panose="020B0604020202020204" pitchFamily="34" charset="0"/>
              <a:buChar char="•"/>
            </a:pPr>
            <a:r>
              <a:rPr lang="it-IT" sz="2400" spc="114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Settore in cui opera</a:t>
            </a:r>
          </a:p>
          <a:p>
            <a:pPr marL="354031" marR="4453" indent="-342900" defTabSz="400701">
              <a:lnSpc>
                <a:spcPts val="3857"/>
              </a:lnSpc>
              <a:buFont typeface="Arial" panose="020B0604020202020204" pitchFamily="34" charset="0"/>
              <a:buChar char="•"/>
            </a:pPr>
            <a:r>
              <a:rPr lang="it-IT" sz="2400" spc="114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Punto di forza della società</a:t>
            </a:r>
          </a:p>
          <a:p>
            <a:pPr marL="354031" marR="4453" indent="-342900" defTabSz="400701">
              <a:lnSpc>
                <a:spcPts val="3857"/>
              </a:lnSpc>
              <a:buFont typeface="Arial" panose="020B0604020202020204" pitchFamily="34" charset="0"/>
              <a:buChar char="•"/>
            </a:pPr>
            <a:r>
              <a:rPr lang="it-IT" sz="2400" spc="114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Richiesta all’investitore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7013340" y="6231810"/>
            <a:ext cx="309506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61">
              <a:lnSpc>
                <a:spcPts val="1828"/>
              </a:lnSpc>
            </a:pPr>
            <a:fld id="{81D60167-4931-47E6-BA6A-407CBD079E47}" type="slidenum">
              <a:rPr spc="44" dirty="0"/>
              <a:pPr marL="22261">
                <a:lnSpc>
                  <a:spcPts val="1828"/>
                </a:lnSpc>
              </a:pPr>
              <a:t>2</a:t>
            </a:fld>
            <a:endParaRPr spc="44" dirty="0"/>
          </a:p>
        </p:txBody>
      </p:sp>
      <p:sp>
        <p:nvSpPr>
          <p:cNvPr id="10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50898" y="6224640"/>
            <a:ext cx="1046890" cy="346811"/>
          </a:xfrm>
          <a:prstGeom prst="rect">
            <a:avLst/>
          </a:prstGeom>
        </p:spPr>
        <p:txBody>
          <a:bodyPr vert="horz" wrap="square" lIns="0" tIns="557" rIns="0" bIns="0" rtlCol="0">
            <a:spAutoFit/>
          </a:bodyPr>
          <a:lstStyle/>
          <a:p>
            <a:pPr marL="11131" marR="4453">
              <a:lnSpc>
                <a:spcPts val="877"/>
              </a:lnSpc>
              <a:spcBef>
                <a:spcPts val="4"/>
              </a:spcBef>
            </a:pPr>
            <a:r>
              <a:rPr spc="4" dirty="0">
                <a:latin typeface="PT Serif" panose="020B0604020202020204" charset="0"/>
              </a:rPr>
              <a:t>Progetto cofinanziato  </a:t>
            </a:r>
            <a:r>
              <a:rPr spc="-4" dirty="0">
                <a:latin typeface="PT Serif" panose="020B0604020202020204" charset="0"/>
              </a:rPr>
              <a:t>sul </a:t>
            </a:r>
            <a:r>
              <a:rPr spc="-9" dirty="0">
                <a:latin typeface="PT Serif" panose="020B0604020202020204" charset="0"/>
              </a:rPr>
              <a:t>bando</a:t>
            </a:r>
            <a:r>
              <a:rPr spc="-75" dirty="0">
                <a:latin typeface="PT Serif" panose="020B0604020202020204" charset="0"/>
              </a:rPr>
              <a:t> </a:t>
            </a:r>
            <a:r>
              <a:rPr spc="4" dirty="0">
                <a:latin typeface="PT Serif" panose="020B0604020202020204" charset="0"/>
              </a:rPr>
              <a:t>I1b12_cluster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23748" y="526876"/>
            <a:ext cx="3779230" cy="850364"/>
          </a:xfrm>
          <a:prstGeom prst="rect">
            <a:avLst/>
          </a:prstGeom>
          <a:noFill/>
        </p:spPr>
        <p:txBody>
          <a:bodyPr wrap="square" lIns="80140" tIns="40070" rIns="80140" bIns="40070" rtlCol="0">
            <a:spAutoFit/>
          </a:bodyPr>
          <a:lstStyle/>
          <a:p>
            <a:pPr defTabSz="400701"/>
            <a:r>
              <a:rPr lang="it-IT" sz="2500" dirty="0">
                <a:solidFill>
                  <a:srgbClr val="1F497D"/>
                </a:solidFill>
                <a:latin typeface="Frutiger 95 UltraBlack" pitchFamily="34" charset="0"/>
              </a:rPr>
              <a:t>Descrizione </a:t>
            </a:r>
          </a:p>
          <a:p>
            <a:pPr defTabSz="400701"/>
            <a:r>
              <a:rPr lang="it-IT" sz="2500" dirty="0">
                <a:solidFill>
                  <a:srgbClr val="1F497D"/>
                </a:solidFill>
                <a:latin typeface="Frutiger 95 UltraBlack" pitchFamily="34" charset="0"/>
              </a:rPr>
              <a:t>azienda</a:t>
            </a:r>
          </a:p>
        </p:txBody>
      </p:sp>
    </p:spTree>
    <p:extLst>
      <p:ext uri="{BB962C8B-B14F-4D97-AF65-F5344CB8AC3E}">
        <p14:creationId xmlns:p14="http://schemas.microsoft.com/office/powerpoint/2010/main" val="69476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3750" y="1908067"/>
            <a:ext cx="7676642" cy="3105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1" defTabSz="400701">
              <a:lnSpc>
                <a:spcPts val="4136"/>
              </a:lnSpc>
            </a:pPr>
            <a:r>
              <a:rPr lang="it-IT" sz="32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Obiettivo</a:t>
            </a: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 dell’azienda nel lungo periodo, da sintetizzare in uno </a:t>
            </a:r>
            <a:r>
              <a:rPr lang="it-IT" sz="32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slogan</a:t>
            </a: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.</a:t>
            </a:r>
          </a:p>
          <a:p>
            <a:pPr marL="11131" defTabSz="400701">
              <a:lnSpc>
                <a:spcPts val="4136"/>
              </a:lnSpc>
            </a:pPr>
            <a:endParaRPr lang="it-IT" sz="3200" spc="-13" dirty="0">
              <a:solidFill>
                <a:srgbClr val="005080"/>
              </a:solidFill>
              <a:latin typeface="PT Serif" panose="020B0604020202020204" charset="0"/>
              <a:cs typeface="Palatino Linotype"/>
            </a:endParaRPr>
          </a:p>
          <a:p>
            <a:pPr marL="11131" defTabSz="400701">
              <a:lnSpc>
                <a:spcPts val="4136"/>
              </a:lnSpc>
            </a:pP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Indicare successivamente la </a:t>
            </a:r>
            <a:r>
              <a:rPr lang="it-IT" sz="32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strategia</a:t>
            </a: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 che si sta adottando/che si intende adottare </a:t>
            </a:r>
            <a:r>
              <a:rPr lang="it-IT" sz="32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per raggiungerlo</a:t>
            </a: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57" rIns="0" bIns="0" rtlCol="0">
            <a:spAutoFit/>
          </a:bodyPr>
          <a:lstStyle/>
          <a:p>
            <a:pPr marL="11131" marR="4453">
              <a:lnSpc>
                <a:spcPts val="877"/>
              </a:lnSpc>
              <a:spcBef>
                <a:spcPts val="4"/>
              </a:spcBef>
            </a:pPr>
            <a:r>
              <a:rPr spc="4" dirty="0"/>
              <a:t>Progetto cofinanziato  </a:t>
            </a:r>
            <a:r>
              <a:rPr spc="-4" dirty="0"/>
              <a:t>sul </a:t>
            </a:r>
            <a:r>
              <a:rPr spc="-9" dirty="0"/>
              <a:t>bando</a:t>
            </a:r>
            <a:r>
              <a:rPr spc="-75" dirty="0"/>
              <a:t> </a:t>
            </a:r>
            <a:r>
              <a:rPr spc="4" dirty="0"/>
              <a:t>I1b12_cluster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7013340" y="6231810"/>
            <a:ext cx="309506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61">
              <a:lnSpc>
                <a:spcPts val="1828"/>
              </a:lnSpc>
            </a:pPr>
            <a:fld id="{81D60167-4931-47E6-BA6A-407CBD079E47}" type="slidenum">
              <a:rPr spc="44" dirty="0"/>
              <a:pPr marL="22261">
                <a:lnSpc>
                  <a:spcPts val="1828"/>
                </a:lnSpc>
              </a:pPr>
              <a:t>3</a:t>
            </a:fld>
            <a:endParaRPr spc="44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23748" y="526876"/>
            <a:ext cx="3779230" cy="465643"/>
          </a:xfrm>
          <a:prstGeom prst="rect">
            <a:avLst/>
          </a:prstGeom>
          <a:noFill/>
        </p:spPr>
        <p:txBody>
          <a:bodyPr wrap="square" lIns="80140" tIns="40070" rIns="80140" bIns="40070" rtlCol="0">
            <a:spAutoFit/>
          </a:bodyPr>
          <a:lstStyle/>
          <a:p>
            <a:pPr defTabSz="400701"/>
            <a:r>
              <a:rPr lang="it-IT" sz="2500" dirty="0" err="1">
                <a:solidFill>
                  <a:srgbClr val="1F497D"/>
                </a:solidFill>
                <a:latin typeface="Frutiger 95 UltraBlack" pitchFamily="34" charset="0"/>
              </a:rPr>
              <a:t>Mission</a:t>
            </a:r>
            <a:endParaRPr lang="it-IT" sz="2500" dirty="0">
              <a:solidFill>
                <a:srgbClr val="1F497D"/>
              </a:solidFill>
              <a:latin typeface="Frutiger 95 Ultra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8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3750" y="1908067"/>
            <a:ext cx="7676642" cy="31167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1" defTabSz="400701">
              <a:lnSpc>
                <a:spcPts val="4136"/>
              </a:lnSpc>
            </a:pP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Indicare le </a:t>
            </a:r>
            <a:r>
              <a:rPr lang="it-IT" sz="32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fonti di vantaggio competitivo sostenibile </a:t>
            </a: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su cui l’impresa intende fare leva.</a:t>
            </a:r>
          </a:p>
          <a:p>
            <a:pPr marL="11131" defTabSz="400701">
              <a:lnSpc>
                <a:spcPts val="4136"/>
              </a:lnSpc>
            </a:pPr>
            <a:endParaRPr lang="it-IT" sz="3200" spc="-13" dirty="0">
              <a:solidFill>
                <a:srgbClr val="005080"/>
              </a:solidFill>
              <a:latin typeface="PT Serif" panose="020B0604020202020204" charset="0"/>
              <a:cs typeface="Palatino Linotype"/>
            </a:endParaRPr>
          </a:p>
          <a:p>
            <a:pPr marL="11131" defTabSz="400701">
              <a:lnSpc>
                <a:spcPts val="4136"/>
              </a:lnSpc>
            </a:pP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Esplicitare anche le </a:t>
            </a:r>
            <a:r>
              <a:rPr lang="it-IT" sz="32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competenze distintive</a:t>
            </a: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57" rIns="0" bIns="0" rtlCol="0">
            <a:spAutoFit/>
          </a:bodyPr>
          <a:lstStyle/>
          <a:p>
            <a:pPr marL="11131" marR="4453">
              <a:lnSpc>
                <a:spcPts val="877"/>
              </a:lnSpc>
              <a:spcBef>
                <a:spcPts val="4"/>
              </a:spcBef>
            </a:pPr>
            <a:r>
              <a:rPr spc="4" dirty="0"/>
              <a:t>Progetto cofinanziato  </a:t>
            </a:r>
            <a:r>
              <a:rPr spc="-4" dirty="0"/>
              <a:t>sul </a:t>
            </a:r>
            <a:r>
              <a:rPr spc="-9" dirty="0"/>
              <a:t>bando</a:t>
            </a:r>
            <a:r>
              <a:rPr spc="-75" dirty="0"/>
              <a:t> </a:t>
            </a:r>
            <a:r>
              <a:rPr spc="4" dirty="0"/>
              <a:t>I1b12_cluster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7013340" y="6231810"/>
            <a:ext cx="309506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61">
              <a:lnSpc>
                <a:spcPts val="1828"/>
              </a:lnSpc>
            </a:pPr>
            <a:fld id="{81D60167-4931-47E6-BA6A-407CBD079E47}" type="slidenum">
              <a:rPr spc="44" dirty="0"/>
              <a:pPr marL="22261">
                <a:lnSpc>
                  <a:spcPts val="1828"/>
                </a:lnSpc>
              </a:pPr>
              <a:t>4</a:t>
            </a:fld>
            <a:endParaRPr spc="44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23748" y="526876"/>
            <a:ext cx="3779230" cy="850364"/>
          </a:xfrm>
          <a:prstGeom prst="rect">
            <a:avLst/>
          </a:prstGeom>
          <a:noFill/>
        </p:spPr>
        <p:txBody>
          <a:bodyPr wrap="square" lIns="80140" tIns="40070" rIns="80140" bIns="40070" rtlCol="0">
            <a:spAutoFit/>
          </a:bodyPr>
          <a:lstStyle/>
          <a:p>
            <a:pPr defTabSz="400701"/>
            <a:r>
              <a:rPr lang="it-IT" sz="2500" dirty="0">
                <a:solidFill>
                  <a:srgbClr val="1F497D"/>
                </a:solidFill>
                <a:latin typeface="Frutiger 95 UltraBlack" pitchFamily="34" charset="0"/>
              </a:rPr>
              <a:t>Punti di forza dell’impresa</a:t>
            </a:r>
          </a:p>
        </p:txBody>
      </p:sp>
    </p:spTree>
    <p:extLst>
      <p:ext uri="{BB962C8B-B14F-4D97-AF65-F5344CB8AC3E}">
        <p14:creationId xmlns:p14="http://schemas.microsoft.com/office/powerpoint/2010/main" val="279423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3750" y="1700808"/>
            <a:ext cx="7676642" cy="420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1" defTabSz="400701">
              <a:lnSpc>
                <a:spcPts val="4136"/>
              </a:lnSpc>
            </a:pPr>
            <a:r>
              <a:rPr lang="it-IT" sz="24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Indicare il </a:t>
            </a:r>
            <a:r>
              <a:rPr lang="it-IT" sz="24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settore</a:t>
            </a:r>
            <a:r>
              <a:rPr lang="it-IT" sz="24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 in cui si opera ed i </a:t>
            </a:r>
            <a:r>
              <a:rPr lang="it-IT" sz="24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principali competitor</a:t>
            </a:r>
            <a:r>
              <a:rPr lang="it-IT" sz="24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.</a:t>
            </a:r>
          </a:p>
          <a:p>
            <a:pPr marL="11131" defTabSz="400701">
              <a:lnSpc>
                <a:spcPts val="4136"/>
              </a:lnSpc>
            </a:pPr>
            <a:endParaRPr lang="it-IT" sz="2400" spc="-13" dirty="0">
              <a:solidFill>
                <a:srgbClr val="005080"/>
              </a:solidFill>
              <a:latin typeface="PT Serif" panose="020B0604020202020204" charset="0"/>
              <a:cs typeface="Palatino Linotype"/>
            </a:endParaRPr>
          </a:p>
          <a:p>
            <a:pPr marL="11131" defTabSz="400701">
              <a:lnSpc>
                <a:spcPts val="4136"/>
              </a:lnSpc>
            </a:pPr>
            <a:r>
              <a:rPr lang="it-IT" sz="24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Indicare </a:t>
            </a:r>
            <a:r>
              <a:rPr lang="it-IT" sz="24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il/i mercato/i</a:t>
            </a:r>
            <a:r>
              <a:rPr lang="it-IT" sz="24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  cui ci si rivolge/ci si intende rivolgere in futuro, comprensivi di area geografica target.</a:t>
            </a:r>
          </a:p>
          <a:p>
            <a:pPr marL="11131" defTabSz="400701">
              <a:lnSpc>
                <a:spcPts val="4136"/>
              </a:lnSpc>
            </a:pPr>
            <a:endParaRPr lang="it-IT" sz="2400" spc="-13" dirty="0">
              <a:solidFill>
                <a:srgbClr val="005080"/>
              </a:solidFill>
              <a:latin typeface="PT Serif" panose="020B0604020202020204" charset="0"/>
              <a:cs typeface="Palatino Linotype"/>
            </a:endParaRPr>
          </a:p>
          <a:p>
            <a:pPr marL="11131" defTabSz="400701">
              <a:lnSpc>
                <a:spcPts val="4136"/>
              </a:lnSpc>
            </a:pPr>
            <a:r>
              <a:rPr lang="it-IT" sz="24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Fornire una </a:t>
            </a:r>
            <a:r>
              <a:rPr lang="it-IT" sz="24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proiezione quantitativa</a:t>
            </a:r>
            <a:r>
              <a:rPr lang="it-IT" sz="24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 dell’evoluzione di tali mercati al 2020 (es. istogramma della domanda).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57" rIns="0" bIns="0" rtlCol="0">
            <a:spAutoFit/>
          </a:bodyPr>
          <a:lstStyle/>
          <a:p>
            <a:pPr marL="11131" marR="4453">
              <a:lnSpc>
                <a:spcPts val="877"/>
              </a:lnSpc>
              <a:spcBef>
                <a:spcPts val="4"/>
              </a:spcBef>
            </a:pPr>
            <a:r>
              <a:rPr spc="4" dirty="0"/>
              <a:t>Progetto cofinanziato  </a:t>
            </a:r>
            <a:r>
              <a:rPr spc="-4" dirty="0"/>
              <a:t>sul </a:t>
            </a:r>
            <a:r>
              <a:rPr spc="-9" dirty="0"/>
              <a:t>bando</a:t>
            </a:r>
            <a:r>
              <a:rPr spc="-75" dirty="0"/>
              <a:t> </a:t>
            </a:r>
            <a:r>
              <a:rPr spc="4" dirty="0"/>
              <a:t>I1b12_cluster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7013340" y="6231810"/>
            <a:ext cx="309506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61">
              <a:lnSpc>
                <a:spcPts val="1828"/>
              </a:lnSpc>
            </a:pPr>
            <a:fld id="{81D60167-4931-47E6-BA6A-407CBD079E47}" type="slidenum">
              <a:rPr spc="44" dirty="0"/>
              <a:pPr marL="22261">
                <a:lnSpc>
                  <a:spcPts val="1828"/>
                </a:lnSpc>
              </a:pPr>
              <a:t>5</a:t>
            </a:fld>
            <a:endParaRPr spc="44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23748" y="526876"/>
            <a:ext cx="1988012" cy="850364"/>
          </a:xfrm>
          <a:prstGeom prst="rect">
            <a:avLst/>
          </a:prstGeom>
          <a:noFill/>
        </p:spPr>
        <p:txBody>
          <a:bodyPr wrap="square" lIns="80140" tIns="40070" rIns="80140" bIns="40070" rtlCol="0">
            <a:spAutoFit/>
          </a:bodyPr>
          <a:lstStyle/>
          <a:p>
            <a:pPr defTabSz="400701"/>
            <a:r>
              <a:rPr lang="it-IT" sz="2500" dirty="0">
                <a:solidFill>
                  <a:srgbClr val="1F497D"/>
                </a:solidFill>
                <a:latin typeface="Frutiger 95 UltraBlack" pitchFamily="34" charset="0"/>
              </a:rPr>
              <a:t>Settore e mercato</a:t>
            </a:r>
          </a:p>
        </p:txBody>
      </p:sp>
    </p:spTree>
    <p:extLst>
      <p:ext uri="{BB962C8B-B14F-4D97-AF65-F5344CB8AC3E}">
        <p14:creationId xmlns:p14="http://schemas.microsoft.com/office/powerpoint/2010/main" val="153618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3750" y="1908067"/>
            <a:ext cx="7676642" cy="1051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1" defTabSz="400701">
              <a:lnSpc>
                <a:spcPts val="4136"/>
              </a:lnSpc>
            </a:pP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Esprimere </a:t>
            </a:r>
            <a:r>
              <a:rPr lang="it-IT" sz="3200" b="1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cosa richiede </a:t>
            </a: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l’azienda </a:t>
            </a:r>
            <a:r>
              <a:rPr lang="it-IT" sz="3200" spc="-13" dirty="0" smtClean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agli investitori </a:t>
            </a:r>
            <a:r>
              <a:rPr lang="it-IT" sz="3200" spc="-13" dirty="0">
                <a:solidFill>
                  <a:srgbClr val="005080"/>
                </a:solidFill>
                <a:latin typeface="PT Serif" panose="020B0604020202020204" charset="0"/>
                <a:cs typeface="Palatino Linotype"/>
              </a:rPr>
              <a:t>in termini di: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57" rIns="0" bIns="0" rtlCol="0">
            <a:spAutoFit/>
          </a:bodyPr>
          <a:lstStyle/>
          <a:p>
            <a:pPr marL="11131" marR="4453">
              <a:lnSpc>
                <a:spcPts val="877"/>
              </a:lnSpc>
              <a:spcBef>
                <a:spcPts val="4"/>
              </a:spcBef>
            </a:pPr>
            <a:r>
              <a:rPr spc="4" dirty="0"/>
              <a:t>Progetto cofinanziato  </a:t>
            </a:r>
            <a:r>
              <a:rPr spc="-4" dirty="0"/>
              <a:t>sul </a:t>
            </a:r>
            <a:r>
              <a:rPr spc="-9" dirty="0"/>
              <a:t>bando</a:t>
            </a:r>
            <a:r>
              <a:rPr spc="-75" dirty="0"/>
              <a:t> </a:t>
            </a:r>
            <a:r>
              <a:rPr spc="4" dirty="0"/>
              <a:t>I1b12_cluster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7013340" y="6231810"/>
            <a:ext cx="309506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61">
              <a:lnSpc>
                <a:spcPts val="1828"/>
              </a:lnSpc>
            </a:pPr>
            <a:fld id="{81D60167-4931-47E6-BA6A-407CBD079E47}" type="slidenum">
              <a:rPr spc="44" dirty="0"/>
              <a:pPr marL="22261">
                <a:lnSpc>
                  <a:spcPts val="1828"/>
                </a:lnSpc>
              </a:pPr>
              <a:t>6</a:t>
            </a:fld>
            <a:endParaRPr spc="44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23748" y="526876"/>
            <a:ext cx="3779230" cy="465643"/>
          </a:xfrm>
          <a:prstGeom prst="rect">
            <a:avLst/>
          </a:prstGeom>
          <a:noFill/>
        </p:spPr>
        <p:txBody>
          <a:bodyPr wrap="square" lIns="80140" tIns="40070" rIns="80140" bIns="40070" rtlCol="0">
            <a:spAutoFit/>
          </a:bodyPr>
          <a:lstStyle/>
          <a:p>
            <a:pPr defTabSz="400701"/>
            <a:r>
              <a:rPr lang="it-IT" sz="2500" dirty="0">
                <a:solidFill>
                  <a:srgbClr val="1F497D"/>
                </a:solidFill>
                <a:latin typeface="Frutiger 95 UltraBlack" pitchFamily="34" charset="0"/>
              </a:rPr>
              <a:t>La richiesta</a:t>
            </a:r>
          </a:p>
        </p:txBody>
      </p:sp>
      <p:sp>
        <p:nvSpPr>
          <p:cNvPr id="6" name="Ovale 5"/>
          <p:cNvSpPr/>
          <p:nvPr/>
        </p:nvSpPr>
        <p:spPr>
          <a:xfrm>
            <a:off x="947514" y="3683933"/>
            <a:ext cx="3048422" cy="969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  <a:latin typeface="PT Serif" panose="020B060402020202020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63688" y="3949375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1F497D">
                    <a:lumMod val="75000"/>
                  </a:srgbClr>
                </a:solidFill>
                <a:latin typeface="PT Serif" panose="020B0604020202020204" charset="0"/>
              </a:rPr>
              <a:t>competenze</a:t>
            </a:r>
          </a:p>
        </p:txBody>
      </p:sp>
      <p:sp>
        <p:nvSpPr>
          <p:cNvPr id="8" name="Ovale 7"/>
          <p:cNvSpPr/>
          <p:nvPr/>
        </p:nvSpPr>
        <p:spPr>
          <a:xfrm>
            <a:off x="5123978" y="3683933"/>
            <a:ext cx="3048422" cy="969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  <a:latin typeface="PT Serif" panose="020B060402020202020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588224" y="3949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1F497D">
                    <a:lumMod val="75000"/>
                  </a:srgbClr>
                </a:solidFill>
                <a:latin typeface="PT Serif" panose="020B0604020202020204" charset="0"/>
              </a:rPr>
              <a:t>€</a:t>
            </a:r>
          </a:p>
        </p:txBody>
      </p:sp>
    </p:spTree>
    <p:extLst>
      <p:ext uri="{BB962C8B-B14F-4D97-AF65-F5344CB8AC3E}">
        <p14:creationId xmlns:p14="http://schemas.microsoft.com/office/powerpoint/2010/main" val="32547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197</Words>
  <Application>Microsoft Office PowerPoint</Application>
  <PresentationFormat>Presentazione su schermo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Tema di Office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 Melcarne</dc:creator>
  <cp:lastModifiedBy>Gianluca Melcarne</cp:lastModifiedBy>
  <cp:revision>4</cp:revision>
  <dcterms:created xsi:type="dcterms:W3CDTF">2016-07-12T09:06:17Z</dcterms:created>
  <dcterms:modified xsi:type="dcterms:W3CDTF">2016-07-12T10:25:33Z</dcterms:modified>
</cp:coreProperties>
</file>